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  <p:sldId id="277" r:id="rId22"/>
    <p:sldId id="279" r:id="rId23"/>
    <p:sldId id="280" r:id="rId24"/>
    <p:sldId id="281" r:id="rId25"/>
    <p:sldId id="282" r:id="rId26"/>
    <p:sldId id="257" r:id="rId27"/>
    <p:sldId id="276" r:id="rId28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3C1C6-3F43-481C-AFA6-7718ECD7EE04}" type="datetimeFigureOut">
              <a:rPr lang="nb-NO" smtClean="0"/>
              <a:t>19.12.2012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068C6-14A8-445A-ACA5-F391AB0C618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8075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52D7-5875-48E6-A8C9-1F204F98AE49}" type="datetime1">
              <a:rPr lang="nb-NO" smtClean="0"/>
              <a:t>19.12.2012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785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B7A1-170F-45EB-A4B5-67AB41D2A976}" type="datetime1">
              <a:rPr lang="nb-NO" smtClean="0"/>
              <a:t>19.12.2012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553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0B03-3679-4226-A086-8ED9E000A54F}" type="datetime1">
              <a:rPr lang="nb-NO" smtClean="0"/>
              <a:t>19.12.2012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04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7953-DCF9-4C32-B2B7-9E6B7D256C3A}" type="datetime1">
              <a:rPr lang="nb-NO" smtClean="0"/>
              <a:t>19.12.2012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9473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976CF-E443-48A7-AC6C-FA2D5299231B}" type="datetime1">
              <a:rPr lang="nb-NO" smtClean="0"/>
              <a:t>19.12.2012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71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58F39-78AF-4F32-8290-89F6E384466D}" type="datetime1">
              <a:rPr lang="nb-NO" smtClean="0"/>
              <a:t>19.12.2012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8934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A6B44-EA2A-4555-9F73-6D0B071DC5FC}" type="datetime1">
              <a:rPr lang="nb-NO" smtClean="0"/>
              <a:t>19.12.2012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4391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B5E2-F197-48A6-B93C-3FA28521F795}" type="datetime1">
              <a:rPr lang="nb-NO" smtClean="0"/>
              <a:t>19.12.2012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865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0884D-1954-48C6-8195-0908ECD6004D}" type="datetime1">
              <a:rPr lang="nb-NO" smtClean="0"/>
              <a:t>19.12.2012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338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0EBC-74CD-423E-B145-11358E79A2B9}" type="datetime1">
              <a:rPr lang="nb-NO" smtClean="0"/>
              <a:t>19.12.2012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7781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7461-E389-4973-99F6-73C2EF8A62AB}" type="datetime1">
              <a:rPr lang="nb-NO" smtClean="0"/>
              <a:t>19.12.2012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53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F7BBD-B1C6-4B42-93A6-C31E6DF4A160}" type="datetime1">
              <a:rPr lang="nb-NO" smtClean="0"/>
              <a:t>19.12.2012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49309-5832-4EF2-BEF5-2BBA32E880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327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amwesigwa@mulib.mak.ac.u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24036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Connecting </a:t>
            </a:r>
            <a:r>
              <a:rPr lang="en-US" b="1" dirty="0"/>
              <a:t>to a Cloud-Hosted </a:t>
            </a:r>
            <a:r>
              <a:rPr lang="en-US" b="1" dirty="0" err="1"/>
              <a:t>DSpace</a:t>
            </a:r>
            <a:r>
              <a:rPr lang="en-US" b="1" dirty="0"/>
              <a:t> Instance (Version 1.8.2) </a:t>
            </a:r>
            <a:r>
              <a:rPr lang="en-US" b="1" dirty="0" smtClean="0"/>
              <a:t>and </a:t>
            </a:r>
            <a:r>
              <a:rPr lang="en-US" b="1" dirty="0"/>
              <a:t>Testing </a:t>
            </a:r>
            <a:r>
              <a:rPr lang="en-US" b="1" dirty="0" smtClean="0"/>
              <a:t>new features in </a:t>
            </a:r>
            <a:r>
              <a:rPr lang="en-US" b="1" dirty="0" err="1" smtClean="0"/>
              <a:t>Dpace</a:t>
            </a:r>
            <a:r>
              <a:rPr lang="en-US" b="1" dirty="0" smtClean="0"/>
              <a:t> </a:t>
            </a:r>
            <a:r>
              <a:rPr lang="en-US" b="1" dirty="0"/>
              <a:t>3.0 Demo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2800" dirty="0" smtClean="0"/>
              <a:t>Presented by: Andrew </a:t>
            </a:r>
            <a:r>
              <a:rPr lang="en-US" sz="2800" dirty="0" err="1" smtClean="0"/>
              <a:t>Mwesigwa</a:t>
            </a:r>
            <a:r>
              <a:rPr lang="en-US" sz="2800" dirty="0" smtClean="0"/>
              <a:t>			</a:t>
            </a:r>
            <a:br>
              <a:rPr lang="en-US" sz="2800" dirty="0" smtClean="0"/>
            </a:br>
            <a:r>
              <a:rPr lang="en-US" sz="2800" dirty="0" err="1" smtClean="0"/>
              <a:t>Lib@web</a:t>
            </a:r>
            <a:r>
              <a:rPr lang="en-US" sz="2800" dirty="0" smtClean="0"/>
              <a:t> 2012 </a:t>
            </a:r>
            <a:r>
              <a:rPr lang="en-US" sz="2800" dirty="0" smtClean="0"/>
              <a:t>Participant</a:t>
            </a:r>
            <a:br>
              <a:rPr lang="en-US" sz="2800" dirty="0" smtClean="0"/>
            </a:br>
            <a:r>
              <a:rPr lang="en-US" sz="2800" dirty="0" smtClean="0"/>
              <a:t>Librarian I Academic, </a:t>
            </a:r>
            <a:r>
              <a:rPr lang="en-US" sz="2800" dirty="0" err="1" smtClean="0"/>
              <a:t>Makerere</a:t>
            </a:r>
            <a:r>
              <a:rPr lang="en-US" sz="2800" dirty="0" smtClean="0"/>
              <a:t> </a:t>
            </a:r>
            <a:r>
              <a:rPr lang="en-US" sz="2800" dirty="0" err="1" smtClean="0"/>
              <a:t>Univesity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Email: </a:t>
            </a:r>
            <a:r>
              <a:rPr lang="en-US" sz="2800" dirty="0" smtClean="0">
                <a:hlinkClick r:id="rId2"/>
              </a:rPr>
              <a:t>amwesigwa@mulib.mak.ac.ug</a:t>
            </a:r>
            <a:r>
              <a:rPr lang="en-US" sz="2800" dirty="0" smtClean="0"/>
              <a:t> </a:t>
            </a:r>
            <a:r>
              <a:rPr lang="en-US" sz="2800" dirty="0" smtClean="0"/>
              <a:t>	</a:t>
            </a:r>
            <a:r>
              <a:rPr lang="en-US" sz="2800" b="1" dirty="0" smtClean="0"/>
              <a:t>			</a:t>
            </a:r>
            <a:br>
              <a:rPr lang="en-US" sz="2800" b="1" dirty="0" smtClean="0"/>
            </a:br>
            <a:endParaRPr lang="nb-NO" sz="28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3356993"/>
            <a:ext cx="8229600" cy="2808311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Part </a:t>
            </a:r>
            <a:r>
              <a:rPr lang="en-US" dirty="0" smtClean="0"/>
              <a:t>A: An alternative to hosting </a:t>
            </a:r>
            <a:r>
              <a:rPr lang="en-US" dirty="0" err="1" smtClean="0"/>
              <a:t>DSpace</a:t>
            </a:r>
            <a:r>
              <a:rPr lang="en-US" dirty="0" smtClean="0"/>
              <a:t> server in-house (where there is no skilled IT staff to manage </a:t>
            </a:r>
            <a:r>
              <a:rPr lang="en-US" dirty="0" err="1" smtClean="0"/>
              <a:t>DSpace</a:t>
            </a:r>
            <a:r>
              <a:rPr lang="en-US" dirty="0" smtClean="0"/>
              <a:t> server</a:t>
            </a:r>
            <a:r>
              <a:rPr lang="en-US" dirty="0" smtClean="0"/>
              <a:t>). “</a:t>
            </a:r>
            <a:r>
              <a:rPr lang="en-US" dirty="0" err="1" smtClean="0"/>
              <a:t>DSpace</a:t>
            </a:r>
            <a:r>
              <a:rPr lang="en-US" dirty="0" smtClean="0"/>
              <a:t> is free but your time is not free”</a:t>
            </a: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Part B: What is new in </a:t>
            </a:r>
            <a:r>
              <a:rPr lang="en-US" dirty="0" err="1" smtClean="0"/>
              <a:t>DSpace</a:t>
            </a:r>
            <a:r>
              <a:rPr lang="en-US" dirty="0" smtClean="0"/>
              <a:t> version 3.0?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916832"/>
            <a:ext cx="1733550" cy="990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445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the launch process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01019"/>
            <a:ext cx="7602990" cy="505698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994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sure to select the free tier type instance, otherwise you will need to pay for a more robust service</a:t>
            </a:r>
            <a:endParaRPr lang="nb-N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75" y="1815429"/>
            <a:ext cx="7552041" cy="5050209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896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Continue launch process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2" y="1340768"/>
            <a:ext cx="8799716" cy="553736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449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3" y="1556792"/>
            <a:ext cx="8864015" cy="530120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121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a key pair which will link to your </a:t>
            </a:r>
            <a:r>
              <a:rPr lang="en-US" dirty="0" err="1" smtClean="0"/>
              <a:t>DSpace</a:t>
            </a:r>
            <a:r>
              <a:rPr lang="en-US" dirty="0" smtClean="0"/>
              <a:t> instance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84784"/>
            <a:ext cx="8640961" cy="537321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396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security group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4" y="1412777"/>
            <a:ext cx="9123566" cy="544522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5746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Review settings before launch</a:t>
            </a:r>
            <a:endParaRPr lang="nb-N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8964488" cy="577748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742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Launched </a:t>
            </a:r>
            <a:r>
              <a:rPr lang="en-US" dirty="0" err="1" smtClean="0"/>
              <a:t>Dspace</a:t>
            </a:r>
            <a:r>
              <a:rPr lang="en-US" dirty="0" smtClean="0"/>
              <a:t> instance (server starting-up) chose close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7" y="2132856"/>
            <a:ext cx="9108316" cy="472514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87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2160240"/>
          </a:xfrm>
        </p:spPr>
        <p:txBody>
          <a:bodyPr>
            <a:normAutofit/>
          </a:bodyPr>
          <a:lstStyle/>
          <a:p>
            <a:r>
              <a:rPr lang="en-US" dirty="0" smtClean="0"/>
              <a:t>Visit Security group page, select default security group and the Inbound tab. Enable ports 80, 8080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3" y="2086336"/>
            <a:ext cx="8945768" cy="451101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754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 a running instance to reveal its URL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5" y="1844824"/>
            <a:ext cx="9058306" cy="408638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65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Part </a:t>
            </a:r>
            <a:r>
              <a:rPr lang="en-US" dirty="0" smtClean="0"/>
              <a:t>A: </a:t>
            </a:r>
            <a:r>
              <a:rPr lang="en-US" dirty="0" smtClean="0"/>
              <a:t>Connecting to cloud-hosted </a:t>
            </a:r>
            <a:r>
              <a:rPr lang="en-US" dirty="0" err="1" smtClean="0"/>
              <a:t>DSpace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Methodology</a:t>
            </a:r>
            <a:endParaRPr lang="en-US" b="1" dirty="0"/>
          </a:p>
          <a:p>
            <a:r>
              <a:rPr lang="en-US" dirty="0" smtClean="0"/>
              <a:t>Create an Amazon Web Service Account</a:t>
            </a:r>
          </a:p>
          <a:p>
            <a:r>
              <a:rPr lang="en-US" dirty="0" smtClean="0"/>
              <a:t>Connect to the pre-installed </a:t>
            </a:r>
            <a:r>
              <a:rPr lang="en-US" dirty="0" err="1" smtClean="0"/>
              <a:t>DSpace</a:t>
            </a:r>
            <a:r>
              <a:rPr lang="en-US" dirty="0" smtClean="0"/>
              <a:t> instance on Amazon’s cloud market website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005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into </a:t>
            </a:r>
            <a:r>
              <a:rPr lang="en-US" dirty="0" err="1" smtClean="0"/>
              <a:t>DSpace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00200"/>
            <a:ext cx="7551933" cy="52578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1201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communities and collections</a:t>
            </a:r>
            <a:endParaRPr lang="nb-N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46" y="1662906"/>
            <a:ext cx="8546042" cy="519509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35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B: What is new in </a:t>
            </a:r>
            <a:r>
              <a:rPr lang="en-US" dirty="0" err="1" smtClean="0"/>
              <a:t>DSpace</a:t>
            </a:r>
            <a:r>
              <a:rPr lang="en-US" dirty="0" smtClean="0"/>
              <a:t> 3.0?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One of the identified enhancements is the addition of the creative commons license option at the end of the submission process 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39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b="1" dirty="0" smtClean="0"/>
              <a:t>Methodology: </a:t>
            </a:r>
            <a:r>
              <a:rPr lang="en-US" sz="3000" dirty="0" smtClean="0"/>
              <a:t>Log </a:t>
            </a:r>
            <a:r>
              <a:rPr lang="en-US" sz="3000" dirty="0" smtClean="0"/>
              <a:t>onto the </a:t>
            </a:r>
            <a:r>
              <a:rPr lang="en-US" sz="3000" dirty="0" err="1" smtClean="0"/>
              <a:t>DSpace</a:t>
            </a:r>
            <a:r>
              <a:rPr lang="en-US" sz="3000" dirty="0" smtClean="0"/>
              <a:t> demo website and choose either the XMLUI or JSPUI interface option. Login using the provided credentials</a:t>
            </a:r>
            <a:endParaRPr lang="nb-NO" sz="3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04" y="1706065"/>
            <a:ext cx="9193004" cy="481927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996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submission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38" y="2061939"/>
            <a:ext cx="9173037" cy="401546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90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creative commons license during submission to see how it works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85685"/>
            <a:ext cx="8964488" cy="387244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852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Cost-benefit analysis for cloud service</a:t>
            </a:r>
          </a:p>
          <a:p>
            <a:r>
              <a:rPr lang="en-US" dirty="0" smtClean="0"/>
              <a:t>Sustainability of cloud-hosted</a:t>
            </a:r>
          </a:p>
          <a:p>
            <a:r>
              <a:rPr lang="en-US" dirty="0" smtClean="0"/>
              <a:t>Advise for </a:t>
            </a:r>
            <a:r>
              <a:rPr lang="en-US" dirty="0" smtClean="0"/>
              <a:t>r</a:t>
            </a:r>
            <a:r>
              <a:rPr lang="en-US" dirty="0" smtClean="0"/>
              <a:t>egular back-up</a:t>
            </a:r>
            <a:r>
              <a:rPr lang="en-US" dirty="0"/>
              <a:t> </a:t>
            </a:r>
            <a:r>
              <a:rPr lang="en-US" dirty="0" smtClean="0"/>
              <a:t>of the </a:t>
            </a:r>
            <a:r>
              <a:rPr lang="en-US" dirty="0" smtClean="0"/>
              <a:t>repository in the cloud by exporting collections</a:t>
            </a:r>
            <a:endParaRPr lang="en-US" dirty="0" smtClean="0"/>
          </a:p>
          <a:p>
            <a:r>
              <a:rPr lang="en-US" dirty="0" smtClean="0"/>
              <a:t>Evaluate new </a:t>
            </a:r>
            <a:r>
              <a:rPr lang="en-US" dirty="0" err="1" smtClean="0"/>
              <a:t>DSpace</a:t>
            </a:r>
            <a:r>
              <a:rPr lang="en-US" dirty="0" smtClean="0"/>
              <a:t> versions before you customize your own </a:t>
            </a:r>
            <a:r>
              <a:rPr lang="en-US" dirty="0" err="1" smtClean="0"/>
              <a:t>DSpace</a:t>
            </a:r>
            <a:r>
              <a:rPr lang="en-US" dirty="0" smtClean="0"/>
              <a:t> instance</a:t>
            </a:r>
          </a:p>
          <a:p>
            <a:r>
              <a:rPr lang="en-US" dirty="0" smtClean="0"/>
              <a:t>Be active and suggest features to the </a:t>
            </a:r>
            <a:r>
              <a:rPr lang="en-US" dirty="0" err="1" smtClean="0"/>
              <a:t>DSpace</a:t>
            </a:r>
            <a:r>
              <a:rPr lang="en-US" dirty="0" smtClean="0"/>
              <a:t> </a:t>
            </a:r>
            <a:r>
              <a:rPr lang="en-US" dirty="0" smtClean="0"/>
              <a:t>community</a:t>
            </a:r>
          </a:p>
          <a:p>
            <a:r>
              <a:rPr lang="en-US" dirty="0" err="1" smtClean="0"/>
              <a:t>Maklib</a:t>
            </a:r>
            <a:r>
              <a:rPr lang="en-US" dirty="0" smtClean="0"/>
              <a:t> to evaluate cloud hosted </a:t>
            </a:r>
            <a:r>
              <a:rPr lang="en-US" dirty="0" err="1" smtClean="0"/>
              <a:t>DSpace</a:t>
            </a:r>
            <a:r>
              <a:rPr lang="en-US" dirty="0" smtClean="0"/>
              <a:t> and utilize </a:t>
            </a:r>
            <a:r>
              <a:rPr lang="en-US" dirty="0" err="1" smtClean="0"/>
              <a:t>DSpace</a:t>
            </a:r>
            <a:r>
              <a:rPr lang="en-US" dirty="0" smtClean="0"/>
              <a:t> demo site to evaluate new features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37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nb-NO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27</a:t>
            </a:fld>
            <a:endParaRPr lang="nb-NO"/>
          </a:p>
        </p:txBody>
      </p:sp>
      <p:pic>
        <p:nvPicPr>
          <p:cNvPr id="2050" name="Picture 2" descr="C:\Users\latina\AppData\Local\Microsoft\Windows\Temporary Internet Files\Content.IE5\SJ2W34RF\MM90004109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831" y="4149080"/>
            <a:ext cx="10001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6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 onto the Amazon Web Services Website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7" y="1673312"/>
            <a:ext cx="9033033" cy="480731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60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 account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" y="1826798"/>
            <a:ext cx="9078265" cy="44927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73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sign-up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22" y="1929605"/>
            <a:ext cx="9149321" cy="503336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269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sign-up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039" y="1839119"/>
            <a:ext cx="6292353" cy="499859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10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Billing information</a:t>
            </a:r>
            <a:endParaRPr lang="nb-N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16" y="1762919"/>
            <a:ext cx="8931784" cy="501134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89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AWS cloud market website and search for </a:t>
            </a:r>
            <a:r>
              <a:rPr lang="en-US" dirty="0" err="1" smtClean="0"/>
              <a:t>dspace</a:t>
            </a:r>
            <a:r>
              <a:rPr lang="en-US" dirty="0" smtClean="0"/>
              <a:t> instance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636" y="2062956"/>
            <a:ext cx="9212206" cy="40303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417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the </a:t>
            </a:r>
            <a:r>
              <a:rPr lang="en-US" dirty="0" err="1" smtClean="0"/>
              <a:t>DSpace</a:t>
            </a:r>
            <a:r>
              <a:rPr lang="en-US" dirty="0" smtClean="0"/>
              <a:t> instance</a:t>
            </a:r>
            <a:endParaRPr lang="nb-N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4" y="2216444"/>
            <a:ext cx="9146574" cy="366044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309-5832-4EF2-BEF5-2BBA32E880A9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473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</TotalTime>
  <Words>368</Words>
  <Application>Microsoft Office PowerPoint</Application>
  <PresentationFormat>On-screen Show (4:3)</PresentationFormat>
  <Paragraphs>70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Connecting to a Cloud-Hosted DSpace Instance (Version 1.8.2) and Testing new features in Dpace 3.0 Demo.  Presented by: Andrew Mwesigwa    Lib@web 2012 Participant Librarian I Academic, Makerere Univesity Email: amwesigwa@mulib.mak.ac.ug      </vt:lpstr>
      <vt:lpstr>Part A: Connecting to cloud-hosted DSpace</vt:lpstr>
      <vt:lpstr>Log onto the Amazon Web Services Website</vt:lpstr>
      <vt:lpstr>Create an account</vt:lpstr>
      <vt:lpstr>Continue sign-up</vt:lpstr>
      <vt:lpstr>Continue sign-up</vt:lpstr>
      <vt:lpstr>Billing information</vt:lpstr>
      <vt:lpstr>Open AWS cloud market website and search for dspace instance</vt:lpstr>
      <vt:lpstr>Launch the DSpace instance</vt:lpstr>
      <vt:lpstr>Continue the launch process</vt:lpstr>
      <vt:lpstr>Make sure to select the free tier type instance, otherwise you will need to pay for a more robust service</vt:lpstr>
      <vt:lpstr>Continue launch process</vt:lpstr>
      <vt:lpstr>Continue</vt:lpstr>
      <vt:lpstr>Create a key pair which will link to your DSpace instance</vt:lpstr>
      <vt:lpstr>Choose a security group</vt:lpstr>
      <vt:lpstr>Review settings before launch</vt:lpstr>
      <vt:lpstr>Launched Dspace instance (server starting-up) chose close</vt:lpstr>
      <vt:lpstr>Visit Security group page, select default security group and the Inbound tab. Enable ports 80, 8080</vt:lpstr>
      <vt:lpstr>Select a running instance to reveal its URL</vt:lpstr>
      <vt:lpstr>Log into DSpace</vt:lpstr>
      <vt:lpstr>Create communities and collections</vt:lpstr>
      <vt:lpstr>Part B: What is new in DSpace 3.0?</vt:lpstr>
      <vt:lpstr>Methodology: Log onto the DSpace demo website and choose either the XMLUI or JSPUI interface option. Login using the provided credentials</vt:lpstr>
      <vt:lpstr>Make a submission</vt:lpstr>
      <vt:lpstr>Choose the creative commons license during submission to see how it works</vt:lpstr>
      <vt:lpstr>Conclusions</vt:lpstr>
      <vt:lpstr>Thank you for your attention</vt:lpstr>
    </vt:vector>
  </TitlesOfParts>
  <Company>Høgskolen i Oslo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Connecting to a Cloud-Hosted DSpace Instance (Version 1.8.2)  and Testing the enhancements in DSpace 3.0 Demo.</dc:title>
  <dc:creator>latina</dc:creator>
  <cp:lastModifiedBy>latina</cp:lastModifiedBy>
  <cp:revision>77</cp:revision>
  <dcterms:created xsi:type="dcterms:W3CDTF">2012-12-18T22:33:23Z</dcterms:created>
  <dcterms:modified xsi:type="dcterms:W3CDTF">2012-12-19T15:06:36Z</dcterms:modified>
</cp:coreProperties>
</file>