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</p:sldIdLst>
  <p:sldSz cx="12192000" cy="6858000"/>
  <p:notesSz cx="6858000" cy="9144000"/>
  <p:defaultTextStyle>
    <a:defPPr>
      <a:defRPr lang="en-U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352" autoAdjust="0"/>
    <p:restoredTop sz="94660"/>
  </p:normalViewPr>
  <p:slideViewPr>
    <p:cSldViewPr snapToGrid="0">
      <p:cViewPr varScale="1">
        <p:scale>
          <a:sx n="58" d="100"/>
          <a:sy n="58" d="100"/>
        </p:scale>
        <p:origin x="78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BD2ED9-B37E-4BCE-AEF1-BB5F908ABAD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dirty="0"/>
              <a:t>Click to edit Master title style</a:t>
            </a:r>
            <a:endParaRPr lang="en-UG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B478E5E-9E23-4CA9-A5F9-86C3ACA826B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  <a:endParaRPr lang="en-UG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437039-7DE1-4538-A4F3-8574041719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159C9-E8CE-4D0B-83DE-F6C18330E071}" type="datetimeFigureOut">
              <a:rPr lang="en-UG" smtClean="0"/>
              <a:t>18/10/2021</a:t>
            </a:fld>
            <a:endParaRPr lang="en-U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021ACE-F862-4524-8AD2-B07A176A32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CE3ACD2-E60A-4873-93C9-AE66B757C6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9A4F48-3E30-4BD0-923C-3C50BF2A960B}" type="slidenum">
              <a:rPr lang="en-UG" smtClean="0"/>
              <a:t>‹#›</a:t>
            </a:fld>
            <a:endParaRPr lang="en-UG"/>
          </a:p>
        </p:txBody>
      </p:sp>
    </p:spTree>
    <p:extLst>
      <p:ext uri="{BB962C8B-B14F-4D97-AF65-F5344CB8AC3E}">
        <p14:creationId xmlns:p14="http://schemas.microsoft.com/office/powerpoint/2010/main" val="4642017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4B3D01-DD92-4D01-A9AF-336F398691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  <a:endParaRPr lang="en-UG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AAC2228-6ABC-4BA5-B4FC-09BAE7BC303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UG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942C5EB-0593-4AC9-9736-4581142A01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159C9-E8CE-4D0B-83DE-F6C18330E071}" type="datetimeFigureOut">
              <a:rPr lang="en-UG" smtClean="0"/>
              <a:t>18/10/2021</a:t>
            </a:fld>
            <a:endParaRPr lang="en-U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9A47F91-75B5-44D2-89DA-FDEF3C6FC8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69CE49-23F0-4095-B625-9CD30AA4AE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9A4F48-3E30-4BD0-923C-3C50BF2A960B}" type="slidenum">
              <a:rPr lang="en-UG" smtClean="0"/>
              <a:t>‹#›</a:t>
            </a:fld>
            <a:endParaRPr lang="en-UG"/>
          </a:p>
        </p:txBody>
      </p:sp>
    </p:spTree>
    <p:extLst>
      <p:ext uri="{BB962C8B-B14F-4D97-AF65-F5344CB8AC3E}">
        <p14:creationId xmlns:p14="http://schemas.microsoft.com/office/powerpoint/2010/main" val="41646635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081539-EA63-44CC-8C52-9254B4BD4D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dirty="0"/>
              <a:t>Click to edit Master title style</a:t>
            </a:r>
            <a:endParaRPr lang="en-UG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2791A6-4BC9-4666-99C5-614DF034B42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1D038C4-033A-49EF-A1BA-F2C2B286E5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159C9-E8CE-4D0B-83DE-F6C18330E071}" type="datetimeFigureOut">
              <a:rPr lang="en-UG" smtClean="0"/>
              <a:t>18/10/2021</a:t>
            </a:fld>
            <a:endParaRPr lang="en-U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AC16AB-8984-4B3C-958A-C0230F4D59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F602DC0-5628-451A-A20D-2C1515981B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9A4F48-3E30-4BD0-923C-3C50BF2A960B}" type="slidenum">
              <a:rPr lang="en-UG" smtClean="0"/>
              <a:t>‹#›</a:t>
            </a:fld>
            <a:endParaRPr lang="en-UG"/>
          </a:p>
        </p:txBody>
      </p:sp>
    </p:spTree>
    <p:extLst>
      <p:ext uri="{BB962C8B-B14F-4D97-AF65-F5344CB8AC3E}">
        <p14:creationId xmlns:p14="http://schemas.microsoft.com/office/powerpoint/2010/main" val="15858582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BDD4A4-317B-4AFA-8372-47A0A55D96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5B214E-2FCC-4A98-9316-B628F2E30CB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G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8F0350E-E934-4978-A7DD-C1059AD7C39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G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52AC6B6-9717-40E4-9B75-A3BD03E4B3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159C9-E8CE-4D0B-83DE-F6C18330E071}" type="datetimeFigureOut">
              <a:rPr lang="en-UG" smtClean="0"/>
              <a:t>18/10/2021</a:t>
            </a:fld>
            <a:endParaRPr lang="en-U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12B649-D3A1-4AC6-971C-EED8214FA7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104C4A-D92E-46F7-AEAE-1459F0CB7C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9A4F48-3E30-4BD0-923C-3C50BF2A960B}" type="slidenum">
              <a:rPr lang="en-UG" smtClean="0"/>
              <a:t>‹#›</a:t>
            </a:fld>
            <a:endParaRPr lang="en-UG"/>
          </a:p>
        </p:txBody>
      </p:sp>
    </p:spTree>
    <p:extLst>
      <p:ext uri="{BB962C8B-B14F-4D97-AF65-F5344CB8AC3E}">
        <p14:creationId xmlns:p14="http://schemas.microsoft.com/office/powerpoint/2010/main" val="28943898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E780C4-5A88-4BD5-8EA5-D67D20D593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71CA318-F25C-4F21-8910-AA5AB996D37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EC5EF18-6F77-4D13-908F-AFCAE780331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G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2F1E4EB-7CEF-4D1C-AA74-5D27115095A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D7DA7C0-3D07-4B92-A1E7-BCCF1B2BDED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G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118BA23-DF66-48BA-A6FE-A0652C9558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159C9-E8CE-4D0B-83DE-F6C18330E071}" type="datetimeFigureOut">
              <a:rPr lang="en-UG" smtClean="0"/>
              <a:t>18/10/2021</a:t>
            </a:fld>
            <a:endParaRPr lang="en-UG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E3C63D3-ADCC-4F65-8C0A-38A27ED5AD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G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DF36078-D544-4C2E-85E3-B730293E91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9A4F48-3E30-4BD0-923C-3C50BF2A960B}" type="slidenum">
              <a:rPr lang="en-UG" smtClean="0"/>
              <a:t>‹#›</a:t>
            </a:fld>
            <a:endParaRPr lang="en-UG"/>
          </a:p>
        </p:txBody>
      </p:sp>
    </p:spTree>
    <p:extLst>
      <p:ext uri="{BB962C8B-B14F-4D97-AF65-F5344CB8AC3E}">
        <p14:creationId xmlns:p14="http://schemas.microsoft.com/office/powerpoint/2010/main" val="16376744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B94BD1-3479-4A31-B1A6-445612854A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G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D413C99-764C-4484-9130-1102350788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159C9-E8CE-4D0B-83DE-F6C18330E071}" type="datetimeFigureOut">
              <a:rPr lang="en-UG" smtClean="0"/>
              <a:t>18/10/2021</a:t>
            </a:fld>
            <a:endParaRPr lang="en-UG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FE8AB59-901B-47E4-B0A9-E356D82BCA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G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69DDBAA-EE9B-40BA-9CE5-88FD39F8EF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9A4F48-3E30-4BD0-923C-3C50BF2A960B}" type="slidenum">
              <a:rPr lang="en-UG" smtClean="0"/>
              <a:t>‹#›</a:t>
            </a:fld>
            <a:endParaRPr lang="en-UG"/>
          </a:p>
        </p:txBody>
      </p:sp>
    </p:spTree>
    <p:extLst>
      <p:ext uri="{BB962C8B-B14F-4D97-AF65-F5344CB8AC3E}">
        <p14:creationId xmlns:p14="http://schemas.microsoft.com/office/powerpoint/2010/main" val="16020865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066114E-C191-4F8B-A98B-AF2A1BAF00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159C9-E8CE-4D0B-83DE-F6C18330E071}" type="datetimeFigureOut">
              <a:rPr lang="en-UG" smtClean="0"/>
              <a:t>18/10/2021</a:t>
            </a:fld>
            <a:endParaRPr lang="en-UG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1382BB0-82F7-4F00-AB88-1C1A0BC24F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G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AF32757-CF7C-4008-BAEF-1EA2ECC34C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9A4F48-3E30-4BD0-923C-3C50BF2A960B}" type="slidenum">
              <a:rPr lang="en-UG" smtClean="0"/>
              <a:t>‹#›</a:t>
            </a:fld>
            <a:endParaRPr lang="en-UG"/>
          </a:p>
        </p:txBody>
      </p:sp>
    </p:spTree>
    <p:extLst>
      <p:ext uri="{BB962C8B-B14F-4D97-AF65-F5344CB8AC3E}">
        <p14:creationId xmlns:p14="http://schemas.microsoft.com/office/powerpoint/2010/main" val="36214888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47D8B2-3D97-4FD1-85C1-302AE9633A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4CE73C-311A-483A-9861-8DB48C3790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G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ECC26EF-3701-46FA-AF4A-D6EA5DF275B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D78023B-139B-4F98-B4A9-3FE9E54974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159C9-E8CE-4D0B-83DE-F6C18330E071}" type="datetimeFigureOut">
              <a:rPr lang="en-UG" smtClean="0"/>
              <a:t>18/10/2021</a:t>
            </a:fld>
            <a:endParaRPr lang="en-U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CAB9BFE-78D3-4B59-B5F6-EF6FF09AF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3E929BB-B778-42DD-BD20-743611709D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9A4F48-3E30-4BD0-923C-3C50BF2A960B}" type="slidenum">
              <a:rPr lang="en-UG" smtClean="0"/>
              <a:t>‹#›</a:t>
            </a:fld>
            <a:endParaRPr lang="en-UG"/>
          </a:p>
        </p:txBody>
      </p:sp>
    </p:spTree>
    <p:extLst>
      <p:ext uri="{BB962C8B-B14F-4D97-AF65-F5344CB8AC3E}">
        <p14:creationId xmlns:p14="http://schemas.microsoft.com/office/powerpoint/2010/main" val="35029281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F048CF-BF4C-4C85-A9EC-614231CA08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G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107A6F7-AF7E-4DCA-9A70-FFA29F99EE7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G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60364B4-72F9-494D-974C-94FEDA9F39A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97D4743-B146-4B65-9E9A-52F093BC46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159C9-E8CE-4D0B-83DE-F6C18330E071}" type="datetimeFigureOut">
              <a:rPr lang="en-UG" smtClean="0"/>
              <a:t>18/10/2021</a:t>
            </a:fld>
            <a:endParaRPr lang="en-U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479E189-0370-45DC-B0CE-6A3DD1FC73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D10DD1-EE5E-4708-A371-4C7F45664C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9A4F48-3E30-4BD0-923C-3C50BF2A960B}" type="slidenum">
              <a:rPr lang="en-UG" smtClean="0"/>
              <a:t>‹#›</a:t>
            </a:fld>
            <a:endParaRPr lang="en-UG"/>
          </a:p>
        </p:txBody>
      </p:sp>
    </p:spTree>
    <p:extLst>
      <p:ext uri="{BB962C8B-B14F-4D97-AF65-F5344CB8AC3E}">
        <p14:creationId xmlns:p14="http://schemas.microsoft.com/office/powerpoint/2010/main" val="39900794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36FDD5-B691-4D15-B9FB-30EE08300C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G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D49B20E-15B3-4F6F-B3BD-A366779CBF1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B295976-0231-47DF-B728-3828EF3450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159C9-E8CE-4D0B-83DE-F6C18330E071}" type="datetimeFigureOut">
              <a:rPr lang="en-UG" smtClean="0"/>
              <a:t>18/10/2021</a:t>
            </a:fld>
            <a:endParaRPr lang="en-U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B116A6A-B7CE-47B8-A91F-D3AB9D85FB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BA37152-320D-4106-B26B-771AAD76D8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9A4F48-3E30-4BD0-923C-3C50BF2A960B}" type="slidenum">
              <a:rPr lang="en-UG" smtClean="0"/>
              <a:t>‹#›</a:t>
            </a:fld>
            <a:endParaRPr lang="en-UG"/>
          </a:p>
        </p:txBody>
      </p:sp>
    </p:spTree>
    <p:extLst>
      <p:ext uri="{BB962C8B-B14F-4D97-AF65-F5344CB8AC3E}">
        <p14:creationId xmlns:p14="http://schemas.microsoft.com/office/powerpoint/2010/main" val="19526717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B860B57-ADC9-49C3-A92D-129FB72013A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G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500FDD9-9D38-4694-822D-F5F4000E01C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E37DA9E-3C6E-40DE-9652-56F99B57BE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159C9-E8CE-4D0B-83DE-F6C18330E071}" type="datetimeFigureOut">
              <a:rPr lang="en-UG" smtClean="0"/>
              <a:t>18/10/2021</a:t>
            </a:fld>
            <a:endParaRPr lang="en-U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75B7AD-EBC6-455F-A60A-6E1F71FE00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6164164-6805-4842-9DD3-EB769AF47E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9A4F48-3E30-4BD0-923C-3C50BF2A960B}" type="slidenum">
              <a:rPr lang="en-UG" smtClean="0"/>
              <a:t>‹#›</a:t>
            </a:fld>
            <a:endParaRPr lang="en-UG"/>
          </a:p>
        </p:txBody>
      </p:sp>
    </p:spTree>
    <p:extLst>
      <p:ext uri="{BB962C8B-B14F-4D97-AF65-F5344CB8AC3E}">
        <p14:creationId xmlns:p14="http://schemas.microsoft.com/office/powerpoint/2010/main" val="13172259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995B1C1-4248-451E-8686-1C6E230D5D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UG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723C309-2156-4825-B0DA-86D3750C1DB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UG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D8159A6-AC32-4083-87E6-958EA9D921F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4159C9-E8CE-4D0B-83DE-F6C18330E071}" type="datetimeFigureOut">
              <a:rPr lang="en-UG" smtClean="0"/>
              <a:t>18/10/2021</a:t>
            </a:fld>
            <a:endParaRPr lang="en-U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866B0C-0B4F-4D53-8CB9-5BB2475A82B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0682ADE-BA8D-4EB5-A6BA-302483E5B12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9A4F48-3E30-4BD0-923C-3C50BF2A960B}" type="slidenum">
              <a:rPr lang="en-UG" smtClean="0"/>
              <a:t>‹#›</a:t>
            </a:fld>
            <a:endParaRPr lang="en-UG"/>
          </a:p>
        </p:txBody>
      </p:sp>
    </p:spTree>
    <p:extLst>
      <p:ext uri="{BB962C8B-B14F-4D97-AF65-F5344CB8AC3E}">
        <p14:creationId xmlns:p14="http://schemas.microsoft.com/office/powerpoint/2010/main" val="29343150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Georgia" panose="02040502050405020303" pitchFamily="18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Georgia" panose="02040502050405020303" pitchFamily="18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Georgia" panose="02040502050405020303" pitchFamily="18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Georgia" panose="02040502050405020303" pitchFamily="18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Georgia" panose="02040502050405020303" pitchFamily="18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Georgia" panose="02040502050405020303" pitchFamily="18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9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0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7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EF23B364-446F-43B7-84FE-BEF59EE2BC1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2483078"/>
            <a:ext cx="12191999" cy="2930100"/>
          </a:xfrm>
        </p:spPr>
        <p:txBody>
          <a:bodyPr>
            <a:noAutofit/>
          </a:bodyPr>
          <a:lstStyle/>
          <a:p>
            <a:r>
              <a:rPr lang="en-US" sz="4900" b="1" dirty="0">
                <a:latin typeface="Georgia" panose="02040502050405020303" pitchFamily="18" charset="0"/>
              </a:rPr>
              <a:t>Guidelines for Uploading Theses, Dissertations and/or Project Reports in the Postgraduate Repository</a:t>
            </a:r>
            <a:br>
              <a:rPr lang="en-US" sz="4900" b="1" dirty="0">
                <a:latin typeface="Georgia" panose="02040502050405020303" pitchFamily="18" charset="0"/>
              </a:rPr>
            </a:br>
            <a:r>
              <a:rPr lang="en-US" sz="4900" b="1" dirty="0">
                <a:latin typeface="Georgia" panose="02040502050405020303" pitchFamily="18" charset="0"/>
              </a:rPr>
              <a:t>(</a:t>
            </a:r>
            <a:r>
              <a:rPr lang="en-US" sz="4900" b="1" dirty="0" err="1">
                <a:solidFill>
                  <a:srgbClr val="FF0000"/>
                </a:solidFill>
                <a:latin typeface="Georgia" panose="02040502050405020303" pitchFamily="18" charset="0"/>
              </a:rPr>
              <a:t>Mak</a:t>
            </a:r>
            <a:r>
              <a:rPr lang="en-US" sz="4900" b="1" dirty="0">
                <a:solidFill>
                  <a:srgbClr val="FF0000"/>
                </a:solidFill>
                <a:latin typeface="Georgia" panose="02040502050405020303" pitchFamily="18" charset="0"/>
              </a:rPr>
              <a:t> IR</a:t>
            </a:r>
            <a:r>
              <a:rPr lang="en-US" sz="4900" b="1" dirty="0">
                <a:latin typeface="Georgia" panose="02040502050405020303" pitchFamily="18" charset="0"/>
              </a:rPr>
              <a:t>)</a:t>
            </a:r>
            <a:endParaRPr lang="en-UG" sz="4900" b="1" dirty="0">
              <a:latin typeface="Georgia" panose="02040502050405020303" pitchFamily="18" charset="0"/>
            </a:endParaRPr>
          </a:p>
        </p:txBody>
      </p:sp>
      <p:sp>
        <p:nvSpPr>
          <p:cNvPr id="5" name="Subtitle 2">
            <a:extLst>
              <a:ext uri="{FF2B5EF4-FFF2-40B4-BE49-F238E27FC236}">
                <a16:creationId xmlns:a16="http://schemas.microsoft.com/office/drawing/2014/main" id="{C4CE639A-AC2C-49BF-BF65-6BB117BAD5C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1061897"/>
            <a:ext cx="9144000" cy="1655762"/>
          </a:xfrm>
        </p:spPr>
        <p:txBody>
          <a:bodyPr/>
          <a:lstStyle/>
          <a:p>
            <a:endParaRPr lang="da-DK" dirty="0"/>
          </a:p>
          <a:p>
            <a:r>
              <a:rPr lang="da-DK" sz="4000" b="1" dirty="0">
                <a:solidFill>
                  <a:srgbClr val="FF0000"/>
                </a:solidFill>
                <a:latin typeface="Georgia" panose="02040502050405020303" pitchFamily="18" charset="0"/>
              </a:rPr>
              <a:t>http://makir.mak.ac.ug</a:t>
            </a:r>
            <a:endParaRPr lang="en-UG" sz="4000" b="1" dirty="0">
              <a:solidFill>
                <a:srgbClr val="FF0000"/>
              </a:solidFill>
              <a:latin typeface="Georgia" panose="02040502050405020303" pitchFamily="18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969E3F6-A20E-411E-8960-EF088600C4E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199249"/>
            <a:ext cx="12191999" cy="6477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66C6216-35BF-4D28-89FF-F36A64AA3BF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095"/>
            <a:ext cx="12191999" cy="1038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03143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35"/>
    </mc:Choice>
    <mc:Fallback>
      <p:transition spd="slow" advTm="5035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A2C42CF-B789-4854-876D-63DB80A8370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52400"/>
            <a:ext cx="12192000" cy="65532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F19562A-CAA7-4341-97F7-7C59E90BB99A}"/>
              </a:ext>
            </a:extLst>
          </p:cNvPr>
          <p:cNvSpPr txBox="1"/>
          <p:nvPr/>
        </p:nvSpPr>
        <p:spPr>
          <a:xfrm>
            <a:off x="1586084" y="371866"/>
            <a:ext cx="2836288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Georgia" panose="02040502050405020303" pitchFamily="18" charset="0"/>
              </a:rPr>
              <a:t>http://makir.mak.ac.ug</a:t>
            </a:r>
            <a:endParaRPr lang="en-UG" sz="1600" b="1" dirty="0">
              <a:latin typeface="Georgia" panose="02040502050405020303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1534BF2-839B-45F4-922E-AE7405839A54}"/>
              </a:ext>
            </a:extLst>
          </p:cNvPr>
          <p:cNvSpPr/>
          <p:nvPr/>
        </p:nvSpPr>
        <p:spPr>
          <a:xfrm>
            <a:off x="8229600" y="4993671"/>
            <a:ext cx="2219093" cy="936703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G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84C12DE-6E26-4BFC-975D-6B3088FAE95C}"/>
              </a:ext>
            </a:extLst>
          </p:cNvPr>
          <p:cNvSpPr/>
          <p:nvPr/>
        </p:nvSpPr>
        <p:spPr>
          <a:xfrm>
            <a:off x="9818370" y="711232"/>
            <a:ext cx="630323" cy="369332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G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5CF54339-AB58-4ACC-AFFD-8CB48F8B9226}"/>
              </a:ext>
            </a:extLst>
          </p:cNvPr>
          <p:cNvGrpSpPr/>
          <p:nvPr/>
        </p:nvGrpSpPr>
        <p:grpSpPr>
          <a:xfrm>
            <a:off x="290249" y="3055152"/>
            <a:ext cx="8177324" cy="2614127"/>
            <a:chOff x="190499" y="3005277"/>
            <a:chExt cx="8177324" cy="2614127"/>
          </a:xfrm>
        </p:grpSpPr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C0B9CDA1-51C1-4241-9450-593A2840197A}"/>
                </a:ext>
              </a:extLst>
            </p:cNvPr>
            <p:cNvSpPr txBox="1"/>
            <p:nvPr/>
          </p:nvSpPr>
          <p:spPr>
            <a:xfrm>
              <a:off x="190499" y="3005277"/>
              <a:ext cx="8177324" cy="923330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US" b="1" dirty="0">
                  <a:solidFill>
                    <a:srgbClr val="FF0000"/>
                  </a:solidFill>
                  <a:latin typeface="Georgia" panose="02040502050405020303" pitchFamily="18" charset="0"/>
                </a:rPr>
                <a:t>To submit your thesis/dissertation/project report, you should have </a:t>
              </a:r>
              <a:r>
                <a:rPr lang="en-US" b="1" u="sng" dirty="0">
                  <a:latin typeface="Georgia" panose="02040502050405020303" pitchFamily="18" charset="0"/>
                </a:rPr>
                <a:t>Registered,</a:t>
              </a:r>
              <a:r>
                <a:rPr lang="en-US" b="1" dirty="0">
                  <a:solidFill>
                    <a:srgbClr val="FF0000"/>
                  </a:solidFill>
                  <a:latin typeface="Georgia" panose="02040502050405020303" pitchFamily="18" charset="0"/>
                </a:rPr>
                <a:t> </a:t>
              </a:r>
              <a:r>
                <a:rPr lang="en-US" b="1" u="sng" dirty="0">
                  <a:latin typeface="Georgia" panose="02040502050405020303" pitchFamily="18" charset="0"/>
                </a:rPr>
                <a:t>Requested for, and been Granted Submission Rights </a:t>
              </a:r>
              <a:r>
                <a:rPr lang="en-US" b="1" dirty="0">
                  <a:solidFill>
                    <a:srgbClr val="FF0000"/>
                  </a:solidFill>
                  <a:latin typeface="Georgia" panose="02040502050405020303" pitchFamily="18" charset="0"/>
                </a:rPr>
                <a:t>by your College/School librarian or via </a:t>
              </a:r>
              <a:r>
                <a:rPr lang="en-US" b="1" dirty="0">
                  <a:latin typeface="Georgia" panose="02040502050405020303" pitchFamily="18" charset="0"/>
                </a:rPr>
                <a:t>makir.mulib@mak.ac.ug</a:t>
              </a:r>
              <a:endParaRPr lang="en-UG" b="1" dirty="0">
                <a:latin typeface="Georgia" panose="02040502050405020303" pitchFamily="18" charset="0"/>
              </a:endParaRPr>
            </a:p>
          </p:txBody>
        </p:sp>
        <p:cxnSp>
          <p:nvCxnSpPr>
            <p:cNvPr id="9" name="Straight Arrow Connector 8">
              <a:extLst>
                <a:ext uri="{FF2B5EF4-FFF2-40B4-BE49-F238E27FC236}">
                  <a16:creationId xmlns:a16="http://schemas.microsoft.com/office/drawing/2014/main" id="{1EA8BBD3-D509-43DC-8649-CF37D4D44752}"/>
                </a:ext>
              </a:extLst>
            </p:cNvPr>
            <p:cNvCxnSpPr>
              <a:cxnSpLocks/>
            </p:cNvCxnSpPr>
            <p:nvPr/>
          </p:nvCxnSpPr>
          <p:spPr>
            <a:xfrm>
              <a:off x="897775" y="3591098"/>
              <a:ext cx="7470048" cy="2028306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53AAFD0B-697F-4F28-A240-637A9E68E650}"/>
              </a:ext>
            </a:extLst>
          </p:cNvPr>
          <p:cNvGrpSpPr/>
          <p:nvPr/>
        </p:nvGrpSpPr>
        <p:grpSpPr>
          <a:xfrm>
            <a:off x="8811491" y="1120140"/>
            <a:ext cx="3190010" cy="4266507"/>
            <a:chOff x="8811491" y="1120140"/>
            <a:chExt cx="3190010" cy="4266507"/>
          </a:xfrm>
        </p:grpSpPr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D3E32183-3539-4D37-9A26-1EFABB903048}"/>
                </a:ext>
              </a:extLst>
            </p:cNvPr>
            <p:cNvSpPr txBox="1"/>
            <p:nvPr/>
          </p:nvSpPr>
          <p:spPr>
            <a:xfrm>
              <a:off x="9086851" y="3948719"/>
              <a:ext cx="2914650" cy="646331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US" b="1" dirty="0">
                  <a:solidFill>
                    <a:srgbClr val="FF0000"/>
                  </a:solidFill>
                  <a:latin typeface="Georgia" panose="02040502050405020303" pitchFamily="18" charset="0"/>
                </a:rPr>
                <a:t>Click </a:t>
              </a:r>
              <a:r>
                <a:rPr lang="en-US" b="1" u="sng" dirty="0">
                  <a:latin typeface="Georgia" panose="02040502050405020303" pitchFamily="18" charset="0"/>
                </a:rPr>
                <a:t>Login</a:t>
              </a:r>
              <a:r>
                <a:rPr lang="en-US" b="1" dirty="0">
                  <a:solidFill>
                    <a:srgbClr val="FF0000"/>
                  </a:solidFill>
                  <a:latin typeface="Georgia" panose="02040502050405020303" pitchFamily="18" charset="0"/>
                </a:rPr>
                <a:t> to start the submission process</a:t>
              </a:r>
              <a:endParaRPr lang="en-UG" b="1" dirty="0">
                <a:solidFill>
                  <a:srgbClr val="FF0000"/>
                </a:solidFill>
                <a:latin typeface="Georgia" panose="02040502050405020303" pitchFamily="18" charset="0"/>
              </a:endParaRPr>
            </a:p>
          </p:txBody>
        </p:sp>
        <p:cxnSp>
          <p:nvCxnSpPr>
            <p:cNvPr id="12" name="Straight Arrow Connector 11">
              <a:extLst>
                <a:ext uri="{FF2B5EF4-FFF2-40B4-BE49-F238E27FC236}">
                  <a16:creationId xmlns:a16="http://schemas.microsoft.com/office/drawing/2014/main" id="{29F6769B-0EE2-4939-B8C7-6E61A8ACBBE7}"/>
                </a:ext>
              </a:extLst>
            </p:cNvPr>
            <p:cNvCxnSpPr>
              <a:cxnSpLocks/>
              <a:stCxn id="11" idx="2"/>
            </p:cNvCxnSpPr>
            <p:nvPr/>
          </p:nvCxnSpPr>
          <p:spPr>
            <a:xfrm flipH="1">
              <a:off x="8811491" y="4595050"/>
              <a:ext cx="1732685" cy="791597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Arrow Connector 12">
              <a:extLst>
                <a:ext uri="{FF2B5EF4-FFF2-40B4-BE49-F238E27FC236}">
                  <a16:creationId xmlns:a16="http://schemas.microsoft.com/office/drawing/2014/main" id="{3C1E5752-8FF7-4352-ABCF-55D43BB2D445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10218420" y="1120140"/>
              <a:ext cx="893770" cy="2828580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custDataLst>
      <p:tags r:id="rId1"/>
    </p:custDataLst>
    <p:extLst>
      <p:ext uri="{BB962C8B-B14F-4D97-AF65-F5344CB8AC3E}">
        <p14:creationId xmlns:p14="http://schemas.microsoft.com/office/powerpoint/2010/main" val="35608666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823"/>
    </mc:Choice>
    <mc:Fallback>
      <p:transition spd="slow" advTm="1482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2053F87-235D-459E-B4D2-9C12928C3FB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52400"/>
            <a:ext cx="12192000" cy="6553200"/>
          </a:xfrm>
          <a:prstGeom prst="rect">
            <a:avLst/>
          </a:prstGeom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9CB8E31B-EB79-4502-9FC0-C9B8C1EBA6A8}"/>
              </a:ext>
            </a:extLst>
          </p:cNvPr>
          <p:cNvGrpSpPr/>
          <p:nvPr/>
        </p:nvGrpSpPr>
        <p:grpSpPr>
          <a:xfrm>
            <a:off x="3232298" y="2525831"/>
            <a:ext cx="4178584" cy="646331"/>
            <a:chOff x="3232298" y="2525831"/>
            <a:chExt cx="4178584" cy="646331"/>
          </a:xfrm>
        </p:grpSpPr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14B58746-3FF1-4FC9-B979-CE9CA013ADC4}"/>
                </a:ext>
              </a:extLst>
            </p:cNvPr>
            <p:cNvSpPr txBox="1"/>
            <p:nvPr/>
          </p:nvSpPr>
          <p:spPr>
            <a:xfrm>
              <a:off x="5169251" y="2525831"/>
              <a:ext cx="2241631" cy="646331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US" b="1" dirty="0">
                  <a:solidFill>
                    <a:srgbClr val="FF0000"/>
                  </a:solidFill>
                  <a:latin typeface="Georgia" panose="02040502050405020303" pitchFamily="18" charset="0"/>
                </a:rPr>
                <a:t>Select Password Authentication</a:t>
              </a:r>
              <a:endParaRPr lang="en-UG" b="1" dirty="0">
                <a:solidFill>
                  <a:srgbClr val="FF0000"/>
                </a:solidFill>
                <a:latin typeface="Georgia" panose="02040502050405020303" pitchFamily="18" charset="0"/>
              </a:endParaRPr>
            </a:p>
          </p:txBody>
        </p:sp>
        <p:cxnSp>
          <p:nvCxnSpPr>
            <p:cNvPr id="6" name="Straight Arrow Connector 5">
              <a:extLst>
                <a:ext uri="{FF2B5EF4-FFF2-40B4-BE49-F238E27FC236}">
                  <a16:creationId xmlns:a16="http://schemas.microsoft.com/office/drawing/2014/main" id="{F1E05949-5734-4E8D-A3EF-06BD3F466044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3232298" y="2848469"/>
              <a:ext cx="1915693" cy="0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9274754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543"/>
    </mc:Choice>
    <mc:Fallback>
      <p:transition spd="slow" advTm="2543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3A3692E-E527-4BF9-A166-6B825DF87F8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52400"/>
            <a:ext cx="12192000" cy="6553200"/>
          </a:xfrm>
          <a:prstGeom prst="rect">
            <a:avLst/>
          </a:prstGeom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67F82778-9DAD-4112-A0CD-6F03E8C9143D}"/>
              </a:ext>
            </a:extLst>
          </p:cNvPr>
          <p:cNvGrpSpPr/>
          <p:nvPr/>
        </p:nvGrpSpPr>
        <p:grpSpPr>
          <a:xfrm>
            <a:off x="4789172" y="2617454"/>
            <a:ext cx="4184707" cy="646331"/>
            <a:chOff x="4789172" y="2617454"/>
            <a:chExt cx="4184707" cy="646331"/>
          </a:xfrm>
        </p:grpSpPr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092E49F7-AF2A-4899-AF22-41F9BE5146D6}"/>
                </a:ext>
              </a:extLst>
            </p:cNvPr>
            <p:cNvSpPr txBox="1"/>
            <p:nvPr/>
          </p:nvSpPr>
          <p:spPr>
            <a:xfrm>
              <a:off x="5314306" y="2617454"/>
              <a:ext cx="3659573" cy="646331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US" b="1" dirty="0">
                  <a:solidFill>
                    <a:srgbClr val="FF0000"/>
                  </a:solidFill>
                  <a:latin typeface="Georgia" panose="02040502050405020303" pitchFamily="18" charset="0"/>
                </a:rPr>
                <a:t>Type your email &amp; password in these text-boxes</a:t>
              </a:r>
              <a:endParaRPr lang="en-UG" b="1" dirty="0">
                <a:solidFill>
                  <a:srgbClr val="FF0000"/>
                </a:solidFill>
                <a:latin typeface="Georgia" panose="02040502050405020303" pitchFamily="18" charset="0"/>
              </a:endParaRPr>
            </a:p>
          </p:txBody>
        </p:sp>
        <p:cxnSp>
          <p:nvCxnSpPr>
            <p:cNvPr id="6" name="Straight Arrow Connector 5">
              <a:extLst>
                <a:ext uri="{FF2B5EF4-FFF2-40B4-BE49-F238E27FC236}">
                  <a16:creationId xmlns:a16="http://schemas.microsoft.com/office/drawing/2014/main" id="{F8B379D4-3B42-4595-B8C5-8F3840FD3508}"/>
                </a:ext>
              </a:extLst>
            </p:cNvPr>
            <p:cNvCxnSpPr>
              <a:cxnSpLocks/>
              <a:stCxn id="5" idx="1"/>
            </p:cNvCxnSpPr>
            <p:nvPr/>
          </p:nvCxnSpPr>
          <p:spPr>
            <a:xfrm flipH="1" flipV="1">
              <a:off x="4789172" y="2720342"/>
              <a:ext cx="525134" cy="220278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Arrow Connector 6">
              <a:extLst>
                <a:ext uri="{FF2B5EF4-FFF2-40B4-BE49-F238E27FC236}">
                  <a16:creationId xmlns:a16="http://schemas.microsoft.com/office/drawing/2014/main" id="{00AB6B87-3D76-410E-8481-DCAC7F7EB56C}"/>
                </a:ext>
              </a:extLst>
            </p:cNvPr>
            <p:cNvCxnSpPr>
              <a:cxnSpLocks/>
              <a:stCxn id="5" idx="1"/>
            </p:cNvCxnSpPr>
            <p:nvPr/>
          </p:nvCxnSpPr>
          <p:spPr>
            <a:xfrm flipH="1">
              <a:off x="4789172" y="2940620"/>
              <a:ext cx="525134" cy="168340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3803EC50-B6F2-48CA-95D3-AECDC24FC514}"/>
              </a:ext>
            </a:extLst>
          </p:cNvPr>
          <p:cNvGrpSpPr/>
          <p:nvPr/>
        </p:nvGrpSpPr>
        <p:grpSpPr>
          <a:xfrm>
            <a:off x="2194560" y="3387074"/>
            <a:ext cx="5730240" cy="369332"/>
            <a:chOff x="2194560" y="3387074"/>
            <a:chExt cx="5730240" cy="369332"/>
          </a:xfrm>
        </p:grpSpPr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3B07E2A1-F60D-4346-BF28-46C34A6B7B3B}"/>
                </a:ext>
              </a:extLst>
            </p:cNvPr>
            <p:cNvSpPr txBox="1"/>
            <p:nvPr/>
          </p:nvSpPr>
          <p:spPr>
            <a:xfrm>
              <a:off x="5318118" y="3387074"/>
              <a:ext cx="2606682" cy="369332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US" b="1" dirty="0">
                  <a:solidFill>
                    <a:srgbClr val="FF0000"/>
                  </a:solidFill>
                  <a:latin typeface="Georgia" panose="02040502050405020303" pitchFamily="18" charset="0"/>
                </a:rPr>
                <a:t>Then click Sign in</a:t>
              </a:r>
              <a:endParaRPr lang="en-UG" b="1" dirty="0">
                <a:solidFill>
                  <a:srgbClr val="FF0000"/>
                </a:solidFill>
                <a:latin typeface="Georgia" panose="02040502050405020303" pitchFamily="18" charset="0"/>
              </a:endParaRPr>
            </a:p>
          </p:txBody>
        </p:sp>
        <p:cxnSp>
          <p:nvCxnSpPr>
            <p:cNvPr id="10" name="Straight Arrow Connector 9">
              <a:extLst>
                <a:ext uri="{FF2B5EF4-FFF2-40B4-BE49-F238E27FC236}">
                  <a16:creationId xmlns:a16="http://schemas.microsoft.com/office/drawing/2014/main" id="{041965D2-E597-4125-A769-CB7F69D69F59}"/>
                </a:ext>
              </a:extLst>
            </p:cNvPr>
            <p:cNvCxnSpPr>
              <a:stCxn id="9" idx="1"/>
            </p:cNvCxnSpPr>
            <p:nvPr/>
          </p:nvCxnSpPr>
          <p:spPr>
            <a:xfrm flipH="1" flipV="1">
              <a:off x="2194560" y="3554731"/>
              <a:ext cx="3123558" cy="17009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custDataLst>
      <p:tags r:id="rId1"/>
    </p:custDataLst>
    <p:extLst>
      <p:ext uri="{BB962C8B-B14F-4D97-AF65-F5344CB8AC3E}">
        <p14:creationId xmlns:p14="http://schemas.microsoft.com/office/powerpoint/2010/main" val="22729864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583"/>
    </mc:Choice>
    <mc:Fallback>
      <p:transition spd="slow" advTm="458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0AAB522-1C5A-4779-B692-3DF9F661EE0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52400"/>
            <a:ext cx="12192000" cy="65532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214E876C-F21D-4FAA-A4BE-B71A5D3345B9}"/>
              </a:ext>
            </a:extLst>
          </p:cNvPr>
          <p:cNvSpPr/>
          <p:nvPr/>
        </p:nvSpPr>
        <p:spPr>
          <a:xfrm>
            <a:off x="8263890" y="4951141"/>
            <a:ext cx="2219093" cy="121529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G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98F865E-E488-4398-B2BA-5FDC70B7067B}"/>
              </a:ext>
            </a:extLst>
          </p:cNvPr>
          <p:cNvSpPr/>
          <p:nvPr/>
        </p:nvSpPr>
        <p:spPr>
          <a:xfrm>
            <a:off x="9258300" y="691561"/>
            <a:ext cx="1239923" cy="417149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G"/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FDBA9AE7-8967-4E22-AFE3-EC8A39BF4CF8}"/>
              </a:ext>
            </a:extLst>
          </p:cNvPr>
          <p:cNvGrpSpPr/>
          <p:nvPr/>
        </p:nvGrpSpPr>
        <p:grpSpPr>
          <a:xfrm>
            <a:off x="5794750" y="1156259"/>
            <a:ext cx="3463550" cy="2653746"/>
            <a:chOff x="5794750" y="1156259"/>
            <a:chExt cx="3463550" cy="2653746"/>
          </a:xfrm>
        </p:grpSpPr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9E88386C-468F-46F5-9EEB-180611A3848F}"/>
                </a:ext>
              </a:extLst>
            </p:cNvPr>
            <p:cNvSpPr txBox="1"/>
            <p:nvPr/>
          </p:nvSpPr>
          <p:spPr>
            <a:xfrm>
              <a:off x="5794750" y="3440673"/>
              <a:ext cx="3164955" cy="369332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US" b="1" dirty="0">
                  <a:solidFill>
                    <a:srgbClr val="FF0000"/>
                  </a:solidFill>
                  <a:latin typeface="Georgia" panose="02040502050405020303" pitchFamily="18" charset="0"/>
                </a:rPr>
                <a:t>Once you are </a:t>
              </a:r>
              <a:r>
                <a:rPr lang="en-US" b="1" u="sng" dirty="0">
                  <a:latin typeface="Georgia" panose="02040502050405020303" pitchFamily="18" charset="0"/>
                </a:rPr>
                <a:t>Logged in</a:t>
              </a:r>
              <a:r>
                <a:rPr lang="en-US" b="1" dirty="0">
                  <a:solidFill>
                    <a:srgbClr val="FF0000"/>
                  </a:solidFill>
                  <a:latin typeface="Georgia" panose="02040502050405020303" pitchFamily="18" charset="0"/>
                </a:rPr>
                <a:t>,</a:t>
              </a:r>
              <a:endParaRPr lang="en-UG" b="1" dirty="0">
                <a:solidFill>
                  <a:srgbClr val="FF0000"/>
                </a:solidFill>
                <a:latin typeface="Georgia" panose="02040502050405020303" pitchFamily="18" charset="0"/>
              </a:endParaRPr>
            </a:p>
          </p:txBody>
        </p:sp>
        <p:cxnSp>
          <p:nvCxnSpPr>
            <p:cNvPr id="8" name="Straight Arrow Connector 7">
              <a:extLst>
                <a:ext uri="{FF2B5EF4-FFF2-40B4-BE49-F238E27FC236}">
                  <a16:creationId xmlns:a16="http://schemas.microsoft.com/office/drawing/2014/main" id="{8D25C409-0EEF-4164-91AA-C8D1B1BF18EA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027581" y="1156259"/>
              <a:ext cx="1230719" cy="2272741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CCCEEE51-123D-4128-81C8-69388370C990}"/>
              </a:ext>
            </a:extLst>
          </p:cNvPr>
          <p:cNvGrpSpPr/>
          <p:nvPr/>
        </p:nvGrpSpPr>
        <p:grpSpPr>
          <a:xfrm>
            <a:off x="9109711" y="3444224"/>
            <a:ext cx="3170891" cy="2430796"/>
            <a:chOff x="9109711" y="3444224"/>
            <a:chExt cx="3170891" cy="2430796"/>
          </a:xfrm>
        </p:grpSpPr>
        <p:cxnSp>
          <p:nvCxnSpPr>
            <p:cNvPr id="10" name="Straight Arrow Connector 9">
              <a:extLst>
                <a:ext uri="{FF2B5EF4-FFF2-40B4-BE49-F238E27FC236}">
                  <a16:creationId xmlns:a16="http://schemas.microsoft.com/office/drawing/2014/main" id="{87A70D3A-86D5-4794-99BA-86FEF948037D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109711" y="4125433"/>
              <a:ext cx="1425288" cy="1749587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39D80B26-2125-48F6-9E26-65121688F5A4}"/>
                </a:ext>
              </a:extLst>
            </p:cNvPr>
            <p:cNvSpPr txBox="1"/>
            <p:nvPr/>
          </p:nvSpPr>
          <p:spPr>
            <a:xfrm>
              <a:off x="9115647" y="3444224"/>
              <a:ext cx="3164955" cy="923330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US" b="1" dirty="0">
                  <a:solidFill>
                    <a:srgbClr val="FF0000"/>
                  </a:solidFill>
                  <a:latin typeface="Georgia" panose="02040502050405020303" pitchFamily="18" charset="0"/>
                </a:rPr>
                <a:t>You should be able to see the </a:t>
              </a:r>
              <a:r>
                <a:rPr lang="en-US" b="1" u="sng" dirty="0">
                  <a:latin typeface="Georgia" panose="02040502050405020303" pitchFamily="18" charset="0"/>
                </a:rPr>
                <a:t>Submissions</a:t>
              </a:r>
              <a:r>
                <a:rPr lang="en-US" b="1" dirty="0">
                  <a:solidFill>
                    <a:srgbClr val="FF0000"/>
                  </a:solidFill>
                  <a:latin typeface="Georgia" panose="02040502050405020303" pitchFamily="18" charset="0"/>
                </a:rPr>
                <a:t> link under My Account</a:t>
              </a:r>
              <a:endParaRPr lang="en-UG" b="1" dirty="0">
                <a:solidFill>
                  <a:srgbClr val="FF0000"/>
                </a:solidFill>
                <a:latin typeface="Georgia" panose="02040502050405020303" pitchFamily="18" charset="0"/>
              </a:endParaRPr>
            </a:p>
          </p:txBody>
        </p: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A585DA3F-01C7-4FA8-AEEE-CC6A05256145}"/>
              </a:ext>
            </a:extLst>
          </p:cNvPr>
          <p:cNvGrpSpPr/>
          <p:nvPr/>
        </p:nvGrpSpPr>
        <p:grpSpPr>
          <a:xfrm>
            <a:off x="1685693" y="5684504"/>
            <a:ext cx="6818227" cy="646331"/>
            <a:chOff x="1685693" y="5684504"/>
            <a:chExt cx="6818227" cy="646331"/>
          </a:xfrm>
        </p:grpSpPr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561AE004-6050-4F4A-9464-5ADC8C97C321}"/>
                </a:ext>
              </a:extLst>
            </p:cNvPr>
            <p:cNvSpPr txBox="1"/>
            <p:nvPr/>
          </p:nvSpPr>
          <p:spPr>
            <a:xfrm>
              <a:off x="1685693" y="5684504"/>
              <a:ext cx="5629507" cy="646331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US" b="1" dirty="0">
                  <a:solidFill>
                    <a:srgbClr val="FF0000"/>
                  </a:solidFill>
                  <a:latin typeface="Georgia" panose="02040502050405020303" pitchFamily="18" charset="0"/>
                </a:rPr>
                <a:t>Click the </a:t>
              </a:r>
              <a:r>
                <a:rPr lang="en-US" b="1" u="sng" dirty="0">
                  <a:latin typeface="Georgia" panose="02040502050405020303" pitchFamily="18" charset="0"/>
                </a:rPr>
                <a:t>Submissions</a:t>
              </a:r>
              <a:r>
                <a:rPr lang="en-US" b="1" dirty="0">
                  <a:solidFill>
                    <a:srgbClr val="FF0000"/>
                  </a:solidFill>
                  <a:latin typeface="Georgia" panose="02040502050405020303" pitchFamily="18" charset="0"/>
                </a:rPr>
                <a:t> link to start the process of uploading your dissertation/project report</a:t>
              </a:r>
              <a:endParaRPr lang="en-UG" b="1" dirty="0">
                <a:solidFill>
                  <a:srgbClr val="FF0000"/>
                </a:solidFill>
                <a:latin typeface="Georgia" panose="02040502050405020303" pitchFamily="18" charset="0"/>
              </a:endParaRPr>
            </a:p>
          </p:txBody>
        </p:sp>
        <p:cxnSp>
          <p:nvCxnSpPr>
            <p:cNvPr id="14" name="Straight Arrow Connector 13">
              <a:extLst>
                <a:ext uri="{FF2B5EF4-FFF2-40B4-BE49-F238E27FC236}">
                  <a16:creationId xmlns:a16="http://schemas.microsoft.com/office/drawing/2014/main" id="{31DF1CE2-7A3C-41BC-95D7-17C9A735CC60}"/>
                </a:ext>
              </a:extLst>
            </p:cNvPr>
            <p:cNvCxnSpPr/>
            <p:nvPr/>
          </p:nvCxnSpPr>
          <p:spPr>
            <a:xfrm>
              <a:off x="7338060" y="6023610"/>
              <a:ext cx="1165860" cy="0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custDataLst>
      <p:tags r:id="rId1"/>
    </p:custDataLst>
    <p:extLst>
      <p:ext uri="{BB962C8B-B14F-4D97-AF65-F5344CB8AC3E}">
        <p14:creationId xmlns:p14="http://schemas.microsoft.com/office/powerpoint/2010/main" val="41097817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511"/>
    </mc:Choice>
    <mc:Fallback>
      <p:transition spd="slow" advTm="1051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FE51344-2617-4E45-95E8-6C7CC29361D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52400"/>
            <a:ext cx="12192000" cy="65532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56DF6808-9037-4AAC-9281-CAEF0671FFAA}"/>
              </a:ext>
            </a:extLst>
          </p:cNvPr>
          <p:cNvSpPr/>
          <p:nvPr/>
        </p:nvSpPr>
        <p:spPr>
          <a:xfrm>
            <a:off x="2080261" y="2560320"/>
            <a:ext cx="1245870" cy="28575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G"/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AAB2B999-6B4D-4E42-9871-8AC08730638E}"/>
              </a:ext>
            </a:extLst>
          </p:cNvPr>
          <p:cNvGrpSpPr/>
          <p:nvPr/>
        </p:nvGrpSpPr>
        <p:grpSpPr>
          <a:xfrm>
            <a:off x="3143249" y="2846070"/>
            <a:ext cx="4916230" cy="1458976"/>
            <a:chOff x="3143249" y="2846070"/>
            <a:chExt cx="4916230" cy="1458976"/>
          </a:xfrm>
        </p:grpSpPr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C2ABBB7B-54E5-49F8-94F9-454A50979A10}"/>
                </a:ext>
              </a:extLst>
            </p:cNvPr>
            <p:cNvSpPr txBox="1"/>
            <p:nvPr/>
          </p:nvSpPr>
          <p:spPr>
            <a:xfrm>
              <a:off x="3143249" y="3935714"/>
              <a:ext cx="4916230" cy="369332"/>
            </a:xfrm>
            <a:prstGeom prst="rect">
              <a:avLst/>
            </a:prstGeom>
            <a:noFill/>
            <a:ln w="38100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US" b="1" dirty="0">
                  <a:solidFill>
                    <a:srgbClr val="FF0000"/>
                  </a:solidFill>
                  <a:latin typeface="Georgia" panose="02040502050405020303" pitchFamily="18" charset="0"/>
                </a:rPr>
                <a:t>Click </a:t>
              </a:r>
              <a:r>
                <a:rPr lang="en-US" b="1" u="sng" dirty="0">
                  <a:solidFill>
                    <a:srgbClr val="FF0000"/>
                  </a:solidFill>
                  <a:latin typeface="Georgia" panose="02040502050405020303" pitchFamily="18" charset="0"/>
                </a:rPr>
                <a:t>start a new submission </a:t>
              </a:r>
              <a:r>
                <a:rPr lang="en-US" b="1" dirty="0">
                  <a:solidFill>
                    <a:srgbClr val="FF0000"/>
                  </a:solidFill>
                  <a:latin typeface="Georgia" panose="02040502050405020303" pitchFamily="18" charset="0"/>
                </a:rPr>
                <a:t>to proceed</a:t>
              </a:r>
              <a:endParaRPr lang="en-UG" b="1" dirty="0">
                <a:solidFill>
                  <a:srgbClr val="FF0000"/>
                </a:solidFill>
                <a:latin typeface="Georgia" panose="02040502050405020303" pitchFamily="18" charset="0"/>
              </a:endParaRPr>
            </a:p>
          </p:txBody>
        </p:sp>
        <p:cxnSp>
          <p:nvCxnSpPr>
            <p:cNvPr id="7" name="Straight Arrow Connector 6">
              <a:extLst>
                <a:ext uri="{FF2B5EF4-FFF2-40B4-BE49-F238E27FC236}">
                  <a16:creationId xmlns:a16="http://schemas.microsoft.com/office/drawing/2014/main" id="{3EF28AF2-22B2-45A8-9F14-51339A83094B}"/>
                </a:ext>
              </a:extLst>
            </p:cNvPr>
            <p:cNvCxnSpPr>
              <a:cxnSpLocks/>
              <a:stCxn id="6" idx="0"/>
            </p:cNvCxnSpPr>
            <p:nvPr/>
          </p:nvCxnSpPr>
          <p:spPr>
            <a:xfrm flipH="1" flipV="1">
              <a:off x="3326134" y="2846070"/>
              <a:ext cx="2275230" cy="1089644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0060580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991"/>
    </mc:Choice>
    <mc:Fallback>
      <p:transition spd="slow" advTm="2991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12EAD7C-1615-4ADE-8101-1896FBDDBA2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52400"/>
            <a:ext cx="12192000" cy="6553200"/>
          </a:xfrm>
          <a:prstGeom prst="rect">
            <a:avLst/>
          </a:prstGeom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52F55105-1465-46B1-9E8D-D8215BC9AC50}"/>
              </a:ext>
            </a:extLst>
          </p:cNvPr>
          <p:cNvGrpSpPr/>
          <p:nvPr/>
        </p:nvGrpSpPr>
        <p:grpSpPr>
          <a:xfrm>
            <a:off x="3274828" y="3104707"/>
            <a:ext cx="7464063" cy="2862332"/>
            <a:chOff x="765540" y="3104707"/>
            <a:chExt cx="7464063" cy="2862332"/>
          </a:xfrm>
        </p:grpSpPr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6B2A0AD6-B57F-4E61-934D-6D39A7B52E2D}"/>
                </a:ext>
              </a:extLst>
            </p:cNvPr>
            <p:cNvSpPr txBox="1"/>
            <p:nvPr/>
          </p:nvSpPr>
          <p:spPr>
            <a:xfrm>
              <a:off x="765540" y="3935714"/>
              <a:ext cx="7464063" cy="2031325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US" b="1" dirty="0">
                  <a:solidFill>
                    <a:srgbClr val="FF0000"/>
                  </a:solidFill>
                  <a:latin typeface="Georgia" panose="02040502050405020303" pitchFamily="18" charset="0"/>
                </a:rPr>
                <a:t>Click this </a:t>
              </a:r>
              <a:r>
                <a:rPr lang="en-US" b="1" u="sng" dirty="0">
                  <a:latin typeface="Georgia" panose="02040502050405020303" pitchFamily="18" charset="0"/>
                </a:rPr>
                <a:t>drop down menu </a:t>
              </a:r>
              <a:r>
                <a:rPr lang="en-US" b="1" dirty="0">
                  <a:solidFill>
                    <a:srgbClr val="FF0000"/>
                  </a:solidFill>
                  <a:latin typeface="Georgia" panose="02040502050405020303" pitchFamily="18" charset="0"/>
                </a:rPr>
                <a:t>and select your </a:t>
              </a:r>
              <a:r>
                <a:rPr lang="en-US" b="1" u="sng" dirty="0">
                  <a:latin typeface="Georgia" panose="02040502050405020303" pitchFamily="18" charset="0"/>
                </a:rPr>
                <a:t>school collection </a:t>
              </a:r>
              <a:r>
                <a:rPr lang="en-US" b="1" dirty="0">
                  <a:solidFill>
                    <a:srgbClr val="FF0000"/>
                  </a:solidFill>
                  <a:latin typeface="Georgia" panose="02040502050405020303" pitchFamily="18" charset="0"/>
                </a:rPr>
                <a:t>(only if you have been </a:t>
              </a:r>
              <a:r>
                <a:rPr lang="en-US" b="1" dirty="0">
                  <a:latin typeface="Georgia" panose="02040502050405020303" pitchFamily="18" charset="0"/>
                </a:rPr>
                <a:t>Granted Submission Rights</a:t>
              </a:r>
              <a:r>
                <a:rPr lang="en-US" b="1" dirty="0">
                  <a:solidFill>
                    <a:srgbClr val="FF0000"/>
                  </a:solidFill>
                  <a:latin typeface="Georgia" panose="02040502050405020303" pitchFamily="18" charset="0"/>
                </a:rPr>
                <a:t>).</a:t>
              </a:r>
            </a:p>
            <a:p>
              <a:endParaRPr lang="en-US" b="1" dirty="0">
                <a:solidFill>
                  <a:srgbClr val="FF0000"/>
                </a:solidFill>
                <a:latin typeface="Georgia" panose="02040502050405020303" pitchFamily="18" charset="0"/>
              </a:endParaRPr>
            </a:p>
            <a:p>
              <a:r>
                <a:rPr lang="en-US" b="1" dirty="0">
                  <a:solidFill>
                    <a:srgbClr val="FF0000"/>
                  </a:solidFill>
                  <a:latin typeface="Georgia" panose="02040502050405020303" pitchFamily="18" charset="0"/>
                </a:rPr>
                <a:t>If there is no collection shown, consult your College/School Librarian or send an email to </a:t>
              </a:r>
              <a:r>
                <a:rPr lang="en-US" b="1" dirty="0">
                  <a:latin typeface="Georgia" panose="02040502050405020303" pitchFamily="18" charset="0"/>
                </a:rPr>
                <a:t>makir.mulib@mak.ac.ug </a:t>
              </a:r>
              <a:r>
                <a:rPr lang="en-US" b="1" dirty="0">
                  <a:solidFill>
                    <a:srgbClr val="FF0000"/>
                  </a:solidFill>
                  <a:latin typeface="Georgia" panose="02040502050405020303" pitchFamily="18" charset="0"/>
                </a:rPr>
                <a:t>for submission rights). Include your </a:t>
              </a:r>
              <a:r>
                <a:rPr lang="en-US" b="1" dirty="0">
                  <a:latin typeface="Georgia" panose="02040502050405020303" pitchFamily="18" charset="0"/>
                </a:rPr>
                <a:t>Name</a:t>
              </a:r>
              <a:r>
                <a:rPr lang="en-US" b="1" dirty="0">
                  <a:solidFill>
                    <a:srgbClr val="FF0000"/>
                  </a:solidFill>
                  <a:latin typeface="Georgia" panose="02040502050405020303" pitchFamily="18" charset="0"/>
                </a:rPr>
                <a:t>, </a:t>
              </a:r>
              <a:r>
                <a:rPr lang="en-US" b="1" dirty="0">
                  <a:latin typeface="Georgia" panose="02040502050405020303" pitchFamily="18" charset="0"/>
                </a:rPr>
                <a:t>Registration number</a:t>
              </a:r>
              <a:r>
                <a:rPr lang="en-US" b="1" dirty="0">
                  <a:solidFill>
                    <a:srgbClr val="FF0000"/>
                  </a:solidFill>
                  <a:latin typeface="Georgia" panose="02040502050405020303" pitchFamily="18" charset="0"/>
                </a:rPr>
                <a:t>, </a:t>
              </a:r>
              <a:r>
                <a:rPr lang="en-US" b="1" dirty="0">
                  <a:latin typeface="Georgia" panose="02040502050405020303" pitchFamily="18" charset="0"/>
                </a:rPr>
                <a:t>Department</a:t>
              </a:r>
              <a:r>
                <a:rPr lang="en-US" b="1" dirty="0">
                  <a:solidFill>
                    <a:srgbClr val="FF0000"/>
                  </a:solidFill>
                  <a:latin typeface="Georgia" panose="02040502050405020303" pitchFamily="18" charset="0"/>
                </a:rPr>
                <a:t>, </a:t>
              </a:r>
              <a:r>
                <a:rPr lang="en-US" b="1" dirty="0">
                  <a:latin typeface="Georgia" panose="02040502050405020303" pitchFamily="18" charset="0"/>
                </a:rPr>
                <a:t>School</a:t>
              </a:r>
              <a:r>
                <a:rPr lang="en-US" b="1" dirty="0">
                  <a:solidFill>
                    <a:srgbClr val="FF0000"/>
                  </a:solidFill>
                  <a:latin typeface="Georgia" panose="02040502050405020303" pitchFamily="18" charset="0"/>
                </a:rPr>
                <a:t> &amp; </a:t>
              </a:r>
              <a:r>
                <a:rPr lang="en-US" b="1" dirty="0">
                  <a:latin typeface="Georgia" panose="02040502050405020303" pitchFamily="18" charset="0"/>
                </a:rPr>
                <a:t>College</a:t>
              </a:r>
              <a:r>
                <a:rPr lang="en-US" b="1" dirty="0">
                  <a:solidFill>
                    <a:srgbClr val="FF0000"/>
                  </a:solidFill>
                  <a:latin typeface="Georgia" panose="02040502050405020303" pitchFamily="18" charset="0"/>
                </a:rPr>
                <a:t> in the email message.</a:t>
              </a:r>
              <a:endParaRPr lang="en-UG" b="1" dirty="0">
                <a:solidFill>
                  <a:srgbClr val="FF0000"/>
                </a:solidFill>
                <a:latin typeface="Georgia" panose="02040502050405020303" pitchFamily="18" charset="0"/>
              </a:endParaRPr>
            </a:p>
          </p:txBody>
        </p:sp>
        <p:cxnSp>
          <p:nvCxnSpPr>
            <p:cNvPr id="6" name="Straight Arrow Connector 5">
              <a:extLst>
                <a:ext uri="{FF2B5EF4-FFF2-40B4-BE49-F238E27FC236}">
                  <a16:creationId xmlns:a16="http://schemas.microsoft.com/office/drawing/2014/main" id="{980615F0-6813-44AE-8DA5-B501C784CB9C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3444949" y="3104707"/>
              <a:ext cx="2030814" cy="925033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244284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111"/>
    </mc:Choice>
    <mc:Fallback>
      <p:transition spd="slow" advTm="15111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AA3FDCD-A012-41B1-BA88-948D34B7B32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52400"/>
            <a:ext cx="12192000" cy="6553200"/>
          </a:xfrm>
          <a:prstGeom prst="rect">
            <a:avLst/>
          </a:prstGeom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F3862EAE-0677-491D-A9AB-09E652F2D61F}"/>
              </a:ext>
            </a:extLst>
          </p:cNvPr>
          <p:cNvGrpSpPr/>
          <p:nvPr/>
        </p:nvGrpSpPr>
        <p:grpSpPr>
          <a:xfrm>
            <a:off x="3931920" y="3177540"/>
            <a:ext cx="4627289" cy="1127506"/>
            <a:chOff x="3931920" y="3177540"/>
            <a:chExt cx="4627289" cy="1127506"/>
          </a:xfrm>
        </p:grpSpPr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2FFA0081-AFC4-4A6A-B636-A4F2E731F23B}"/>
                </a:ext>
              </a:extLst>
            </p:cNvPr>
            <p:cNvSpPr txBox="1"/>
            <p:nvPr/>
          </p:nvSpPr>
          <p:spPr>
            <a:xfrm>
              <a:off x="3931920" y="3935714"/>
              <a:ext cx="4627289" cy="369332"/>
            </a:xfrm>
            <a:prstGeom prst="rect">
              <a:avLst/>
            </a:prstGeom>
            <a:noFill/>
            <a:ln w="38100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US" b="1" dirty="0">
                  <a:solidFill>
                    <a:srgbClr val="FF0000"/>
                  </a:solidFill>
                  <a:latin typeface="Georgia" panose="02040502050405020303" pitchFamily="18" charset="0"/>
                </a:rPr>
                <a:t>After selecting </a:t>
              </a:r>
              <a:r>
                <a:rPr lang="en-US" b="1" u="sng" dirty="0">
                  <a:solidFill>
                    <a:srgbClr val="FF0000"/>
                  </a:solidFill>
                  <a:latin typeface="Georgia" panose="02040502050405020303" pitchFamily="18" charset="0"/>
                </a:rPr>
                <a:t>your </a:t>
              </a:r>
              <a:r>
                <a:rPr lang="en-US" b="1" u="sng" dirty="0">
                  <a:latin typeface="Georgia" panose="02040502050405020303" pitchFamily="18" charset="0"/>
                </a:rPr>
                <a:t>school collection</a:t>
              </a:r>
              <a:endParaRPr lang="en-UG" b="1" dirty="0">
                <a:latin typeface="Georgia" panose="02040502050405020303" pitchFamily="18" charset="0"/>
              </a:endParaRPr>
            </a:p>
          </p:txBody>
        </p:sp>
        <p:cxnSp>
          <p:nvCxnSpPr>
            <p:cNvPr id="6" name="Straight Arrow Connector 5">
              <a:extLst>
                <a:ext uri="{FF2B5EF4-FFF2-40B4-BE49-F238E27FC236}">
                  <a16:creationId xmlns:a16="http://schemas.microsoft.com/office/drawing/2014/main" id="{BD419A7C-3101-48BD-A094-3DDFFF39B054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5509260" y="3177540"/>
              <a:ext cx="934070" cy="894730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id="{CDF2E9EC-5CC0-4942-8A47-668021DB7668}"/>
              </a:ext>
            </a:extLst>
          </p:cNvPr>
          <p:cNvGrpSpPr/>
          <p:nvPr/>
        </p:nvGrpSpPr>
        <p:grpSpPr>
          <a:xfrm>
            <a:off x="462867" y="3935714"/>
            <a:ext cx="2383203" cy="1386180"/>
            <a:chOff x="462867" y="3935714"/>
            <a:chExt cx="2383203" cy="1386180"/>
          </a:xfrm>
        </p:grpSpPr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D73D9E4E-4AFF-4393-A1AC-79AD371C3CD4}"/>
                </a:ext>
              </a:extLst>
            </p:cNvPr>
            <p:cNvSpPr txBox="1"/>
            <p:nvPr/>
          </p:nvSpPr>
          <p:spPr>
            <a:xfrm>
              <a:off x="462867" y="4675563"/>
              <a:ext cx="2383203" cy="646331"/>
            </a:xfrm>
            <a:prstGeom prst="rect">
              <a:avLst/>
            </a:prstGeom>
            <a:noFill/>
            <a:ln w="38100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US" b="1" dirty="0">
                  <a:solidFill>
                    <a:srgbClr val="FF0000"/>
                  </a:solidFill>
                  <a:latin typeface="Georgia" panose="02040502050405020303" pitchFamily="18" charset="0"/>
                </a:rPr>
                <a:t>Click the </a:t>
              </a:r>
              <a:r>
                <a:rPr lang="en-US" b="1" u="sng" dirty="0">
                  <a:latin typeface="Georgia" panose="02040502050405020303" pitchFamily="18" charset="0"/>
                </a:rPr>
                <a:t>Next</a:t>
              </a:r>
              <a:r>
                <a:rPr lang="en-US" b="1" dirty="0">
                  <a:solidFill>
                    <a:srgbClr val="FF0000"/>
                  </a:solidFill>
                  <a:latin typeface="Georgia" panose="02040502050405020303" pitchFamily="18" charset="0"/>
                </a:rPr>
                <a:t> button to proceed</a:t>
              </a:r>
              <a:endParaRPr lang="en-UG" b="1" dirty="0">
                <a:solidFill>
                  <a:srgbClr val="FF0000"/>
                </a:solidFill>
                <a:latin typeface="Georgia" panose="02040502050405020303" pitchFamily="18" charset="0"/>
              </a:endParaRPr>
            </a:p>
          </p:txBody>
        </p:sp>
        <p:cxnSp>
          <p:nvCxnSpPr>
            <p:cNvPr id="9" name="Straight Arrow Connector 8">
              <a:extLst>
                <a:ext uri="{FF2B5EF4-FFF2-40B4-BE49-F238E27FC236}">
                  <a16:creationId xmlns:a16="http://schemas.microsoft.com/office/drawing/2014/main" id="{47B2C11A-7C66-4870-8B2B-8867C21E986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816041" y="3935714"/>
              <a:ext cx="1" cy="864886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custDataLst>
      <p:tags r:id="rId1"/>
    </p:custDataLst>
    <p:extLst>
      <p:ext uri="{BB962C8B-B14F-4D97-AF65-F5344CB8AC3E}">
        <p14:creationId xmlns:p14="http://schemas.microsoft.com/office/powerpoint/2010/main" val="9650164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39"/>
    </mc:Choice>
    <mc:Fallback>
      <p:transition spd="slow" advTm="503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E4079DEA-C6DF-4066-B149-2D87530B0E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52400"/>
            <a:ext cx="12192000" cy="6553200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2C93A3F7-BF13-4B3C-9D01-D6EF47F3BCF2}"/>
              </a:ext>
            </a:extLst>
          </p:cNvPr>
          <p:cNvSpPr txBox="1"/>
          <p:nvPr/>
        </p:nvSpPr>
        <p:spPr>
          <a:xfrm>
            <a:off x="800100" y="3524234"/>
            <a:ext cx="3440431" cy="646331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FF0000"/>
                </a:solidFill>
                <a:latin typeface="Georgia" panose="02040502050405020303" pitchFamily="18" charset="0"/>
              </a:rPr>
              <a:t>Type your </a:t>
            </a:r>
            <a:r>
              <a:rPr lang="en-US" b="1" u="sng" dirty="0">
                <a:latin typeface="Georgia" panose="02040502050405020303" pitchFamily="18" charset="0"/>
              </a:rPr>
              <a:t>Surname</a:t>
            </a:r>
            <a:r>
              <a:rPr lang="en-US" b="1" dirty="0">
                <a:solidFill>
                  <a:srgbClr val="FF0000"/>
                </a:solidFill>
                <a:latin typeface="Georgia" panose="02040502050405020303" pitchFamily="18" charset="0"/>
              </a:rPr>
              <a:t> here starting with a capital letter</a:t>
            </a:r>
            <a:endParaRPr lang="en-UG" b="1" dirty="0">
              <a:solidFill>
                <a:srgbClr val="FF0000"/>
              </a:solidFill>
              <a:latin typeface="Georgia" panose="02040502050405020303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256A42D-ABFB-4151-AC17-C0221BA4DEF0}"/>
              </a:ext>
            </a:extLst>
          </p:cNvPr>
          <p:cNvSpPr txBox="1"/>
          <p:nvPr/>
        </p:nvSpPr>
        <p:spPr>
          <a:xfrm>
            <a:off x="4381498" y="3528044"/>
            <a:ext cx="4579619" cy="646331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FF0000"/>
                </a:solidFill>
                <a:latin typeface="Georgia" panose="02040502050405020303" pitchFamily="18" charset="0"/>
              </a:rPr>
              <a:t>Type your </a:t>
            </a:r>
            <a:r>
              <a:rPr lang="en-US" b="1" u="sng" dirty="0">
                <a:latin typeface="Georgia" panose="02040502050405020303" pitchFamily="18" charset="0"/>
              </a:rPr>
              <a:t>Other Names</a:t>
            </a:r>
            <a:r>
              <a:rPr lang="en-US" b="1" dirty="0">
                <a:latin typeface="Georgia" panose="02040502050405020303" pitchFamily="18" charset="0"/>
              </a:rPr>
              <a:t> </a:t>
            </a:r>
            <a:r>
              <a:rPr lang="en-US" b="1" dirty="0">
                <a:solidFill>
                  <a:srgbClr val="FF0000"/>
                </a:solidFill>
                <a:latin typeface="Georgia" panose="02040502050405020303" pitchFamily="18" charset="0"/>
              </a:rPr>
              <a:t>here starting each name with a capital letter</a:t>
            </a:r>
            <a:endParaRPr lang="en-UG" b="1" dirty="0">
              <a:solidFill>
                <a:srgbClr val="FF0000"/>
              </a:solidFill>
              <a:latin typeface="Georgia" panose="02040502050405020303" pitchFamily="18" charset="0"/>
            </a:endParaRP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BC6CEFD1-EE9C-48C6-97B7-96B65C1F5FA3}"/>
              </a:ext>
            </a:extLst>
          </p:cNvPr>
          <p:cNvGrpSpPr/>
          <p:nvPr/>
        </p:nvGrpSpPr>
        <p:grpSpPr>
          <a:xfrm>
            <a:off x="5501640" y="2133584"/>
            <a:ext cx="2979419" cy="1718326"/>
            <a:chOff x="5501640" y="2133584"/>
            <a:chExt cx="2979419" cy="1718326"/>
          </a:xfrm>
        </p:grpSpPr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9773A494-673A-45C7-B26E-E7DA40ADBEB9}"/>
                </a:ext>
              </a:extLst>
            </p:cNvPr>
            <p:cNvSpPr/>
            <p:nvPr/>
          </p:nvSpPr>
          <p:spPr>
            <a:xfrm>
              <a:off x="7246619" y="3566160"/>
              <a:ext cx="902971" cy="285750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G"/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85F396E1-C98D-472F-9204-EAF3BA5AB669}"/>
                </a:ext>
              </a:extLst>
            </p:cNvPr>
            <p:cNvSpPr txBox="1"/>
            <p:nvPr/>
          </p:nvSpPr>
          <p:spPr>
            <a:xfrm>
              <a:off x="5501640" y="2133584"/>
              <a:ext cx="2979419" cy="923330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US" b="1" dirty="0">
                  <a:solidFill>
                    <a:srgbClr val="FF0000"/>
                  </a:solidFill>
                  <a:latin typeface="Georgia" panose="02040502050405020303" pitchFamily="18" charset="0"/>
                </a:rPr>
                <a:t>Use the </a:t>
              </a:r>
              <a:r>
                <a:rPr lang="en-US" b="1" u="sng" dirty="0">
                  <a:latin typeface="Georgia" panose="02040502050405020303" pitchFamily="18" charset="0"/>
                </a:rPr>
                <a:t>Add</a:t>
              </a:r>
              <a:r>
                <a:rPr lang="en-US" b="1" dirty="0">
                  <a:solidFill>
                    <a:srgbClr val="FF0000"/>
                  </a:solidFill>
                  <a:latin typeface="Georgia" panose="02040502050405020303" pitchFamily="18" charset="0"/>
                </a:rPr>
                <a:t> button only when there are more than one authors</a:t>
              </a:r>
              <a:endParaRPr lang="en-UG" b="1" dirty="0">
                <a:solidFill>
                  <a:srgbClr val="FF0000"/>
                </a:solidFill>
                <a:latin typeface="Georgia" panose="02040502050405020303" pitchFamily="18" charset="0"/>
              </a:endParaRPr>
            </a:p>
          </p:txBody>
        </p:sp>
        <p:cxnSp>
          <p:nvCxnSpPr>
            <p:cNvPr id="19" name="Straight Arrow Connector 18">
              <a:extLst>
                <a:ext uri="{FF2B5EF4-FFF2-40B4-BE49-F238E27FC236}">
                  <a16:creationId xmlns:a16="http://schemas.microsoft.com/office/drawing/2014/main" id="{39F5BD7D-C354-49A3-8A4A-C396965D398E}"/>
                </a:ext>
              </a:extLst>
            </p:cNvPr>
            <p:cNvCxnSpPr>
              <a:cxnSpLocks/>
            </p:cNvCxnSpPr>
            <p:nvPr/>
          </p:nvCxnSpPr>
          <p:spPr>
            <a:xfrm>
              <a:off x="7932420" y="3056914"/>
              <a:ext cx="0" cy="509246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0" name="TextBox 19">
            <a:extLst>
              <a:ext uri="{FF2B5EF4-FFF2-40B4-BE49-F238E27FC236}">
                <a16:creationId xmlns:a16="http://schemas.microsoft.com/office/drawing/2014/main" id="{052CD712-5BAD-4BAC-A4B6-D203C320BFE8}"/>
              </a:ext>
            </a:extLst>
          </p:cNvPr>
          <p:cNvSpPr txBox="1"/>
          <p:nvPr/>
        </p:nvSpPr>
        <p:spPr>
          <a:xfrm>
            <a:off x="1018074" y="4591034"/>
            <a:ext cx="8937455" cy="923330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FF0000"/>
                </a:solidFill>
                <a:latin typeface="Georgia" panose="02040502050405020303" pitchFamily="18" charset="0"/>
              </a:rPr>
              <a:t>Type the </a:t>
            </a:r>
            <a:r>
              <a:rPr lang="en-US" b="1" u="sng" dirty="0">
                <a:latin typeface="Georgia" panose="02040502050405020303" pitchFamily="18" charset="0"/>
              </a:rPr>
              <a:t>Title of your thesis/dissertation/project report</a:t>
            </a:r>
            <a:r>
              <a:rPr lang="en-US" b="1" dirty="0">
                <a:latin typeface="Georgia" panose="02040502050405020303" pitchFamily="18" charset="0"/>
              </a:rPr>
              <a:t> </a:t>
            </a:r>
            <a:r>
              <a:rPr lang="en-US" b="1" dirty="0">
                <a:solidFill>
                  <a:srgbClr val="FF0000"/>
                </a:solidFill>
                <a:latin typeface="Georgia" panose="02040502050405020303" pitchFamily="18" charset="0"/>
              </a:rPr>
              <a:t>here. Type it in sentence case (i.e. Start the sentence with a capital letter and the rest of the letters in lowercase). Do not type the whole sentence in capital letters.</a:t>
            </a:r>
            <a:endParaRPr lang="en-UG" b="1" dirty="0">
              <a:solidFill>
                <a:srgbClr val="FF0000"/>
              </a:solidFill>
              <a:latin typeface="Georgia" panose="02040502050405020303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00677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3455"/>
    </mc:Choice>
    <mc:Fallback>
      <p:transition spd="slow" advTm="2345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5" grpId="0" animBg="1"/>
      <p:bldP spid="15" grpId="1" animBg="1"/>
      <p:bldP spid="2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F379384-6279-49EE-B621-E690D8F026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52400"/>
            <a:ext cx="12192000" cy="65532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746BCBE-FE4D-42A0-8C59-AEDFF8C400BC}"/>
              </a:ext>
            </a:extLst>
          </p:cNvPr>
          <p:cNvSpPr txBox="1"/>
          <p:nvPr/>
        </p:nvSpPr>
        <p:spPr>
          <a:xfrm>
            <a:off x="49875" y="1162034"/>
            <a:ext cx="11986953" cy="369332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FF0000"/>
                </a:solidFill>
                <a:latin typeface="Georgia" panose="02040502050405020303" pitchFamily="18" charset="0"/>
              </a:rPr>
              <a:t>Type the </a:t>
            </a:r>
            <a:r>
              <a:rPr lang="en-US" b="1" u="sng" dirty="0">
                <a:latin typeface="Georgia" panose="02040502050405020303" pitchFamily="18" charset="0"/>
              </a:rPr>
              <a:t>Year</a:t>
            </a:r>
            <a:r>
              <a:rPr lang="en-US" b="1" dirty="0">
                <a:solidFill>
                  <a:srgbClr val="FF0000"/>
                </a:solidFill>
                <a:latin typeface="Georgia" panose="02040502050405020303" pitchFamily="18" charset="0"/>
              </a:rPr>
              <a:t> &amp; </a:t>
            </a:r>
            <a:r>
              <a:rPr lang="en-US" b="1" u="sng" dirty="0">
                <a:latin typeface="Georgia" panose="02040502050405020303" pitchFamily="18" charset="0"/>
              </a:rPr>
              <a:t>Month</a:t>
            </a:r>
            <a:r>
              <a:rPr lang="en-US" b="1" dirty="0">
                <a:solidFill>
                  <a:srgbClr val="FF0000"/>
                </a:solidFill>
                <a:latin typeface="Georgia" panose="02040502050405020303" pitchFamily="18" charset="0"/>
              </a:rPr>
              <a:t> that appear on the title page of your thesis/dissertation/project report here</a:t>
            </a:r>
            <a:endParaRPr lang="en-UG" b="1" dirty="0">
              <a:solidFill>
                <a:srgbClr val="FF0000"/>
              </a:solidFill>
              <a:latin typeface="Georgia" panose="02040502050405020303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86C1537-3450-4BB6-99BE-C35861AEDDF8}"/>
              </a:ext>
            </a:extLst>
          </p:cNvPr>
          <p:cNvSpPr txBox="1"/>
          <p:nvPr/>
        </p:nvSpPr>
        <p:spPr>
          <a:xfrm>
            <a:off x="2308860" y="2339319"/>
            <a:ext cx="4606290" cy="369332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FF0000"/>
                </a:solidFill>
                <a:latin typeface="Georgia" panose="02040502050405020303" pitchFamily="18" charset="0"/>
              </a:rPr>
              <a:t>The </a:t>
            </a:r>
            <a:r>
              <a:rPr lang="en-US" b="1" u="sng" dirty="0">
                <a:latin typeface="Georgia" panose="02040502050405020303" pitchFamily="18" charset="0"/>
              </a:rPr>
              <a:t>Publisher</a:t>
            </a:r>
            <a:r>
              <a:rPr lang="en-US" b="1" dirty="0">
                <a:solidFill>
                  <a:srgbClr val="FF0000"/>
                </a:solidFill>
                <a:latin typeface="Georgia" panose="02040502050405020303" pitchFamily="18" charset="0"/>
              </a:rPr>
              <a:t> is </a:t>
            </a:r>
            <a:r>
              <a:rPr lang="en-US" b="1" dirty="0">
                <a:latin typeface="Georgia" panose="02040502050405020303" pitchFamily="18" charset="0"/>
              </a:rPr>
              <a:t>Makerere University</a:t>
            </a:r>
            <a:endParaRPr lang="en-UG" b="1" dirty="0">
              <a:latin typeface="Georgia" panose="02040502050405020303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4E637D5-DC15-4937-A1C2-7DD76C2962A1}"/>
              </a:ext>
            </a:extLst>
          </p:cNvPr>
          <p:cNvSpPr txBox="1"/>
          <p:nvPr/>
        </p:nvSpPr>
        <p:spPr>
          <a:xfrm>
            <a:off x="2228850" y="3300469"/>
            <a:ext cx="3531870" cy="369332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FF0000"/>
                </a:solidFill>
                <a:latin typeface="Georgia" panose="02040502050405020303" pitchFamily="18" charset="0"/>
              </a:rPr>
              <a:t>Type the </a:t>
            </a:r>
            <a:r>
              <a:rPr lang="en-US" b="1" u="sng" dirty="0">
                <a:latin typeface="Georgia" panose="02040502050405020303" pitchFamily="18" charset="0"/>
              </a:rPr>
              <a:t>Citation</a:t>
            </a:r>
            <a:r>
              <a:rPr lang="en-US" b="1" dirty="0">
                <a:solidFill>
                  <a:srgbClr val="FF0000"/>
                </a:solidFill>
                <a:latin typeface="Georgia" panose="02040502050405020303" pitchFamily="18" charset="0"/>
              </a:rPr>
              <a:t> as follows:</a:t>
            </a:r>
            <a:endParaRPr lang="en-UG" b="1" dirty="0">
              <a:solidFill>
                <a:srgbClr val="FF0000"/>
              </a:solidFill>
              <a:latin typeface="Georgia" panose="02040502050405020303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7B893E7-149E-4DAC-87B5-38DD3FF725B6}"/>
              </a:ext>
            </a:extLst>
          </p:cNvPr>
          <p:cNvSpPr txBox="1"/>
          <p:nvPr/>
        </p:nvSpPr>
        <p:spPr>
          <a:xfrm>
            <a:off x="45720" y="3766674"/>
            <a:ext cx="11967210" cy="646331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FF0000"/>
                </a:solidFill>
                <a:latin typeface="Georgia" panose="02040502050405020303" pitchFamily="18" charset="0"/>
              </a:rPr>
              <a:t>Surname, Abbreviate Other Names. (Year). Title (Unpublished PhD/master’s/PGD dissertation). Makerere University, Kampala, Uganda.</a:t>
            </a:r>
            <a:endParaRPr lang="en-UG" b="1" dirty="0">
              <a:solidFill>
                <a:srgbClr val="FF0000"/>
              </a:solidFill>
              <a:latin typeface="Georgia" panose="02040502050405020303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EEA4701-C48E-4B17-9AE8-49A3120983E8}"/>
              </a:ext>
            </a:extLst>
          </p:cNvPr>
          <p:cNvSpPr txBox="1"/>
          <p:nvPr/>
        </p:nvSpPr>
        <p:spPr>
          <a:xfrm>
            <a:off x="45720" y="4717463"/>
            <a:ext cx="11967210" cy="1200329"/>
          </a:xfrm>
          <a:prstGeom prst="rect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r>
              <a:rPr lang="en-US" b="1" u="sng" dirty="0">
                <a:solidFill>
                  <a:srgbClr val="FF0000"/>
                </a:solidFill>
                <a:latin typeface="Georgia" panose="02040502050405020303" pitchFamily="18" charset="0"/>
              </a:rPr>
              <a:t>Citation Example:</a:t>
            </a:r>
          </a:p>
          <a:p>
            <a:r>
              <a:rPr lang="en-US" b="1" dirty="0" err="1">
                <a:latin typeface="Georgia" panose="02040502050405020303" pitchFamily="18" charset="0"/>
              </a:rPr>
              <a:t>Kakai</a:t>
            </a:r>
            <a:r>
              <a:rPr lang="en-US" b="1" dirty="0">
                <a:latin typeface="Georgia" panose="02040502050405020303" pitchFamily="18" charset="0"/>
              </a:rPr>
              <a:t>, M. (2021). Guidelines for uploading theses, dissertations and project reports in the postgraduate repository (</a:t>
            </a:r>
            <a:r>
              <a:rPr lang="en-US" b="1" dirty="0" err="1">
                <a:latin typeface="Georgia" panose="02040502050405020303" pitchFamily="18" charset="0"/>
              </a:rPr>
              <a:t>Mak</a:t>
            </a:r>
            <a:r>
              <a:rPr lang="en-US" b="1" dirty="0">
                <a:latin typeface="Georgia" panose="02040502050405020303" pitchFamily="18" charset="0"/>
              </a:rPr>
              <a:t> IR) (Unpublished master’s dissertation). Makerere University, Kampala, Uganda.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97131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2039"/>
    </mc:Choice>
    <mc:Fallback>
      <p:transition spd="slow" advTm="2203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98C751A-A11B-4291-A02C-E7B16B8A17B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52400"/>
            <a:ext cx="12192000" cy="65532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D3BA35B-89E4-4302-8A48-FAA490DF08C9}"/>
              </a:ext>
            </a:extLst>
          </p:cNvPr>
          <p:cNvSpPr txBox="1"/>
          <p:nvPr/>
        </p:nvSpPr>
        <p:spPr>
          <a:xfrm>
            <a:off x="2971800" y="1254509"/>
            <a:ext cx="5066414" cy="646331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FF0000"/>
                </a:solidFill>
                <a:latin typeface="Georgia" panose="02040502050405020303" pitchFamily="18" charset="0"/>
              </a:rPr>
              <a:t>Scroll down and select </a:t>
            </a:r>
            <a:r>
              <a:rPr lang="en-US" b="1" u="sng" dirty="0">
                <a:latin typeface="Georgia" panose="02040502050405020303" pitchFamily="18" charset="0"/>
              </a:rPr>
              <a:t>Thesis</a:t>
            </a:r>
            <a:r>
              <a:rPr lang="en-US" b="1" dirty="0">
                <a:solidFill>
                  <a:srgbClr val="FF0000"/>
                </a:solidFill>
                <a:latin typeface="Georgia" panose="02040502050405020303" pitchFamily="18" charset="0"/>
              </a:rPr>
              <a:t> as the </a:t>
            </a:r>
            <a:r>
              <a:rPr lang="en-US" b="1" u="sng" dirty="0">
                <a:latin typeface="Georgia" panose="02040502050405020303" pitchFamily="18" charset="0"/>
              </a:rPr>
              <a:t>Type</a:t>
            </a:r>
            <a:r>
              <a:rPr lang="en-US" b="1" dirty="0">
                <a:solidFill>
                  <a:srgbClr val="FF0000"/>
                </a:solidFill>
                <a:latin typeface="Georgia" panose="02040502050405020303" pitchFamily="18" charset="0"/>
              </a:rPr>
              <a:t> of work being uploaded/submitted.</a:t>
            </a:r>
            <a:endParaRPr lang="en-UG" b="1" dirty="0">
              <a:solidFill>
                <a:srgbClr val="FF0000"/>
              </a:solidFill>
              <a:latin typeface="Georgia" panose="02040502050405020303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F614BC2-F725-4C4B-A3EC-E1A4E130F86A}"/>
              </a:ext>
            </a:extLst>
          </p:cNvPr>
          <p:cNvSpPr/>
          <p:nvPr/>
        </p:nvSpPr>
        <p:spPr>
          <a:xfrm>
            <a:off x="1668781" y="1475505"/>
            <a:ext cx="662939" cy="21717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G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402242D-2CBE-4C62-9440-07CD034DC447}"/>
              </a:ext>
            </a:extLst>
          </p:cNvPr>
          <p:cNvSpPr/>
          <p:nvPr/>
        </p:nvSpPr>
        <p:spPr>
          <a:xfrm>
            <a:off x="1704218" y="2914450"/>
            <a:ext cx="662939" cy="21717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G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4DC83E66-6DB3-448F-B9EE-002CACE7888F}"/>
              </a:ext>
            </a:extLst>
          </p:cNvPr>
          <p:cNvGrpSpPr/>
          <p:nvPr/>
        </p:nvGrpSpPr>
        <p:grpSpPr>
          <a:xfrm>
            <a:off x="2971800" y="3113110"/>
            <a:ext cx="5853220" cy="1418614"/>
            <a:chOff x="2971800" y="2880360"/>
            <a:chExt cx="5853220" cy="1418614"/>
          </a:xfrm>
        </p:grpSpPr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F3310519-06BF-444B-B535-67FA14BE1987}"/>
                </a:ext>
              </a:extLst>
            </p:cNvPr>
            <p:cNvSpPr txBox="1"/>
            <p:nvPr/>
          </p:nvSpPr>
          <p:spPr>
            <a:xfrm>
              <a:off x="2971800" y="3375644"/>
              <a:ext cx="5853220" cy="923330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US" b="1" dirty="0">
                  <a:solidFill>
                    <a:srgbClr val="FF0000"/>
                  </a:solidFill>
                  <a:latin typeface="Georgia" panose="02040502050405020303" pitchFamily="18" charset="0"/>
                </a:rPr>
                <a:t>Click this </a:t>
              </a:r>
              <a:r>
                <a:rPr lang="en-US" b="1" u="sng" dirty="0">
                  <a:latin typeface="Georgia" panose="02040502050405020303" pitchFamily="18" charset="0"/>
                </a:rPr>
                <a:t>drop down menu </a:t>
              </a:r>
              <a:r>
                <a:rPr lang="en-US" b="1" dirty="0">
                  <a:solidFill>
                    <a:srgbClr val="FF0000"/>
                  </a:solidFill>
                  <a:latin typeface="Georgia" panose="02040502050405020303" pitchFamily="18" charset="0"/>
                </a:rPr>
                <a:t>and select </a:t>
              </a:r>
              <a:r>
                <a:rPr lang="en-US" b="1" u="sng" dirty="0">
                  <a:latin typeface="Georgia" panose="02040502050405020303" pitchFamily="18" charset="0"/>
                </a:rPr>
                <a:t>English</a:t>
              </a:r>
              <a:r>
                <a:rPr lang="en-US" b="1" dirty="0">
                  <a:solidFill>
                    <a:srgbClr val="FF0000"/>
                  </a:solidFill>
                  <a:latin typeface="Georgia" panose="02040502050405020303" pitchFamily="18" charset="0"/>
                </a:rPr>
                <a:t> (as the language used in the dissertation, otherwise, select any other appropriate option).</a:t>
              </a:r>
              <a:endParaRPr lang="en-UG" b="1" dirty="0">
                <a:solidFill>
                  <a:srgbClr val="FF0000"/>
                </a:solidFill>
                <a:latin typeface="Georgia" panose="02040502050405020303" pitchFamily="18" charset="0"/>
              </a:endParaRPr>
            </a:p>
          </p:txBody>
        </p:sp>
        <p:cxnSp>
          <p:nvCxnSpPr>
            <p:cNvPr id="9" name="Straight Arrow Connector 8">
              <a:extLst>
                <a:ext uri="{FF2B5EF4-FFF2-40B4-BE49-F238E27FC236}">
                  <a16:creationId xmlns:a16="http://schemas.microsoft.com/office/drawing/2014/main" id="{3B622A3C-1D1A-46C3-9BBE-3DE5B9E69A6D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5303521" y="2880360"/>
              <a:ext cx="2628899" cy="582930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566997B3-D3AE-47BF-9139-6D245A09CE9A}"/>
              </a:ext>
            </a:extLst>
          </p:cNvPr>
          <p:cNvGrpSpPr/>
          <p:nvPr/>
        </p:nvGrpSpPr>
        <p:grpSpPr>
          <a:xfrm>
            <a:off x="1325880" y="4049726"/>
            <a:ext cx="4297681" cy="1686788"/>
            <a:chOff x="1325880" y="3883476"/>
            <a:chExt cx="4297681" cy="1686788"/>
          </a:xfrm>
        </p:grpSpPr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400ED90F-19B3-4035-ADB9-026F5001F4C8}"/>
                </a:ext>
              </a:extLst>
            </p:cNvPr>
            <p:cNvSpPr txBox="1"/>
            <p:nvPr/>
          </p:nvSpPr>
          <p:spPr>
            <a:xfrm>
              <a:off x="1325880" y="5170154"/>
              <a:ext cx="4297681" cy="400110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US" sz="2000" b="1" dirty="0">
                  <a:solidFill>
                    <a:srgbClr val="FF0000"/>
                  </a:solidFill>
                </a:rPr>
                <a:t>Click the </a:t>
              </a:r>
              <a:r>
                <a:rPr lang="en-US" sz="2000" b="1" u="sng" dirty="0"/>
                <a:t>Next</a:t>
              </a:r>
              <a:r>
                <a:rPr lang="en-US" sz="2000" b="1" dirty="0">
                  <a:solidFill>
                    <a:srgbClr val="FF0000"/>
                  </a:solidFill>
                </a:rPr>
                <a:t> button to proceed.</a:t>
              </a:r>
              <a:endParaRPr lang="en-UG" sz="2000" b="1" dirty="0">
                <a:solidFill>
                  <a:srgbClr val="FF0000"/>
                </a:solidFill>
              </a:endParaRPr>
            </a:p>
          </p:txBody>
        </p:sp>
        <p:cxnSp>
          <p:nvCxnSpPr>
            <p:cNvPr id="12" name="Straight Arrow Connector 11">
              <a:extLst>
                <a:ext uri="{FF2B5EF4-FFF2-40B4-BE49-F238E27FC236}">
                  <a16:creationId xmlns:a16="http://schemas.microsoft.com/office/drawing/2014/main" id="{1504231C-6E6B-4399-B6DD-4457BBE7CA97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651760" y="3883476"/>
              <a:ext cx="0" cy="1282884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custDataLst>
      <p:tags r:id="rId1"/>
    </p:custDataLst>
    <p:extLst>
      <p:ext uri="{BB962C8B-B14F-4D97-AF65-F5344CB8AC3E}">
        <p14:creationId xmlns:p14="http://schemas.microsoft.com/office/powerpoint/2010/main" val="17901027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351"/>
    </mc:Choice>
    <mc:Fallback>
      <p:transition spd="slow" advTm="935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BCEBFF6-C3B8-4A1B-971E-35677583A7A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52400"/>
            <a:ext cx="12192000" cy="65532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2C9ECD7-8749-49EB-B523-31B698FB261D}"/>
              </a:ext>
            </a:extLst>
          </p:cNvPr>
          <p:cNvSpPr txBox="1"/>
          <p:nvPr/>
        </p:nvSpPr>
        <p:spPr>
          <a:xfrm>
            <a:off x="1508761" y="2424533"/>
            <a:ext cx="5532119" cy="369332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FF0000"/>
                </a:solidFill>
                <a:latin typeface="Georgia" panose="02040502050405020303" pitchFamily="18" charset="0"/>
              </a:rPr>
              <a:t>Type </a:t>
            </a:r>
            <a:r>
              <a:rPr lang="en-US" b="1" u="sng" dirty="0">
                <a:latin typeface="Georgia" panose="02040502050405020303" pitchFamily="18" charset="0"/>
              </a:rPr>
              <a:t>each keyword </a:t>
            </a:r>
            <a:r>
              <a:rPr lang="en-US" b="1" dirty="0">
                <a:solidFill>
                  <a:srgbClr val="FF0000"/>
                </a:solidFill>
                <a:latin typeface="Georgia" panose="02040502050405020303" pitchFamily="18" charset="0"/>
              </a:rPr>
              <a:t>as an independent phrase</a:t>
            </a:r>
            <a:endParaRPr lang="en-UG" b="1" dirty="0">
              <a:solidFill>
                <a:srgbClr val="FF0000"/>
              </a:solidFill>
              <a:latin typeface="Georgia" panose="02040502050405020303" pitchFamily="18" charset="0"/>
            </a:endParaRP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4B78D242-D479-4D52-96EE-34D4B0AF3523}"/>
              </a:ext>
            </a:extLst>
          </p:cNvPr>
          <p:cNvGrpSpPr/>
          <p:nvPr/>
        </p:nvGrpSpPr>
        <p:grpSpPr>
          <a:xfrm>
            <a:off x="5292093" y="1133983"/>
            <a:ext cx="3021328" cy="1325880"/>
            <a:chOff x="5292093" y="2065004"/>
            <a:chExt cx="3021328" cy="1325880"/>
          </a:xfrm>
        </p:grpSpPr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EF83AE1C-4C9A-4B90-9025-5CCB5E3EBF87}"/>
                </a:ext>
              </a:extLst>
            </p:cNvPr>
            <p:cNvSpPr txBox="1"/>
            <p:nvPr/>
          </p:nvSpPr>
          <p:spPr>
            <a:xfrm>
              <a:off x="5292093" y="2065004"/>
              <a:ext cx="3021328" cy="923330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US" b="1" dirty="0">
                  <a:solidFill>
                    <a:srgbClr val="FF0000"/>
                  </a:solidFill>
                  <a:latin typeface="Georgia" panose="02040502050405020303" pitchFamily="18" charset="0"/>
                </a:rPr>
                <a:t>Use the </a:t>
              </a:r>
              <a:r>
                <a:rPr lang="en-US" b="1" u="sng" dirty="0">
                  <a:latin typeface="Georgia" panose="02040502050405020303" pitchFamily="18" charset="0"/>
                </a:rPr>
                <a:t>Add</a:t>
              </a:r>
              <a:r>
                <a:rPr lang="en-US" b="1" dirty="0">
                  <a:solidFill>
                    <a:srgbClr val="FF0000"/>
                  </a:solidFill>
                  <a:latin typeface="Georgia" panose="02040502050405020303" pitchFamily="18" charset="0"/>
                </a:rPr>
                <a:t> button only when there are more than one keywords</a:t>
              </a:r>
              <a:endParaRPr lang="en-UG" b="1" dirty="0">
                <a:solidFill>
                  <a:srgbClr val="FF0000"/>
                </a:solidFill>
                <a:latin typeface="Georgia" panose="02040502050405020303" pitchFamily="18" charset="0"/>
              </a:endParaRPr>
            </a:p>
          </p:txBody>
        </p:sp>
        <p:cxnSp>
          <p:nvCxnSpPr>
            <p:cNvPr id="7" name="Straight Arrow Connector 6">
              <a:extLst>
                <a:ext uri="{FF2B5EF4-FFF2-40B4-BE49-F238E27FC236}">
                  <a16:creationId xmlns:a16="http://schemas.microsoft.com/office/drawing/2014/main" id="{6F4839BD-3EA6-4695-B005-1D76D478B22E}"/>
                </a:ext>
              </a:extLst>
            </p:cNvPr>
            <p:cNvCxnSpPr/>
            <p:nvPr/>
          </p:nvCxnSpPr>
          <p:spPr>
            <a:xfrm>
              <a:off x="7646670" y="2994660"/>
              <a:ext cx="0" cy="396224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TextBox 7">
            <a:extLst>
              <a:ext uri="{FF2B5EF4-FFF2-40B4-BE49-F238E27FC236}">
                <a16:creationId xmlns:a16="http://schemas.microsoft.com/office/drawing/2014/main" id="{DD481E15-ACBA-49E6-AD1B-48A7E14C3FE5}"/>
              </a:ext>
            </a:extLst>
          </p:cNvPr>
          <p:cNvSpPr txBox="1"/>
          <p:nvPr/>
        </p:nvSpPr>
        <p:spPr>
          <a:xfrm>
            <a:off x="1570064" y="4674849"/>
            <a:ext cx="8812527" cy="923330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FF0000"/>
                </a:solidFill>
                <a:latin typeface="Georgia" panose="02040502050405020303" pitchFamily="18" charset="0"/>
              </a:rPr>
              <a:t>Copy the </a:t>
            </a:r>
            <a:r>
              <a:rPr lang="en-US" b="1" u="sng" dirty="0">
                <a:latin typeface="Georgia" panose="02040502050405020303" pitchFamily="18" charset="0"/>
              </a:rPr>
              <a:t>Abstract</a:t>
            </a:r>
            <a:r>
              <a:rPr lang="en-US" b="1" dirty="0">
                <a:solidFill>
                  <a:srgbClr val="FF0000"/>
                </a:solidFill>
                <a:latin typeface="Georgia" panose="02040502050405020303" pitchFamily="18" charset="0"/>
              </a:rPr>
              <a:t> from your </a:t>
            </a:r>
            <a:r>
              <a:rPr lang="en-US" b="1" dirty="0">
                <a:latin typeface="Georgia" panose="02040502050405020303" pitchFamily="18" charset="0"/>
              </a:rPr>
              <a:t>Microsoft Word document </a:t>
            </a:r>
            <a:r>
              <a:rPr lang="en-US" b="1" dirty="0">
                <a:solidFill>
                  <a:srgbClr val="FF0000"/>
                </a:solidFill>
                <a:latin typeface="Georgia" panose="02040502050405020303" pitchFamily="18" charset="0"/>
              </a:rPr>
              <a:t>and paste it here. Avoid copying the abstract from your </a:t>
            </a:r>
            <a:r>
              <a:rPr lang="en-US" b="1" dirty="0">
                <a:latin typeface="Georgia" panose="02040502050405020303" pitchFamily="18" charset="0"/>
              </a:rPr>
              <a:t>PDF document </a:t>
            </a:r>
            <a:r>
              <a:rPr lang="en-US" b="1" dirty="0">
                <a:solidFill>
                  <a:srgbClr val="FF0000"/>
                </a:solidFill>
                <a:latin typeface="Georgia" panose="02040502050405020303" pitchFamily="18" charset="0"/>
              </a:rPr>
              <a:t>because it gets distorted and affects the display of the abstract.</a:t>
            </a:r>
            <a:endParaRPr lang="en-UG" b="1" dirty="0">
              <a:solidFill>
                <a:srgbClr val="FF0000"/>
              </a:solidFill>
              <a:latin typeface="Georgia" panose="02040502050405020303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031875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375"/>
    </mc:Choice>
    <mc:Fallback>
      <p:transition spd="slow" advTm="1837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100223C-A429-4E21-9C67-1D0181B978A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52400"/>
            <a:ext cx="12192000" cy="6553200"/>
          </a:xfrm>
          <a:prstGeom prst="rect">
            <a:avLst/>
          </a:prstGeom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89F493F4-F04C-4864-AF0C-F3224BE39364}"/>
              </a:ext>
            </a:extLst>
          </p:cNvPr>
          <p:cNvGrpSpPr/>
          <p:nvPr/>
        </p:nvGrpSpPr>
        <p:grpSpPr>
          <a:xfrm>
            <a:off x="2023110" y="4240530"/>
            <a:ext cx="4297681" cy="1298956"/>
            <a:chOff x="2023110" y="4240530"/>
            <a:chExt cx="4297681" cy="1298956"/>
          </a:xfrm>
        </p:grpSpPr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F53D9F6E-670D-46A1-B0C9-34C98C073983}"/>
                </a:ext>
              </a:extLst>
            </p:cNvPr>
            <p:cNvSpPr txBox="1"/>
            <p:nvPr/>
          </p:nvSpPr>
          <p:spPr>
            <a:xfrm>
              <a:off x="2023110" y="5170154"/>
              <a:ext cx="4297681" cy="369332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US" b="1" dirty="0">
                  <a:solidFill>
                    <a:srgbClr val="FF0000"/>
                  </a:solidFill>
                  <a:latin typeface="Georgia" panose="02040502050405020303" pitchFamily="18" charset="0"/>
                </a:rPr>
                <a:t>Click the </a:t>
              </a:r>
              <a:r>
                <a:rPr lang="en-US" b="1" u="sng" dirty="0">
                  <a:latin typeface="Georgia" panose="02040502050405020303" pitchFamily="18" charset="0"/>
                </a:rPr>
                <a:t>Next</a:t>
              </a:r>
              <a:r>
                <a:rPr lang="en-US" b="1" dirty="0">
                  <a:solidFill>
                    <a:srgbClr val="FF0000"/>
                  </a:solidFill>
                  <a:latin typeface="Georgia" panose="02040502050405020303" pitchFamily="18" charset="0"/>
                </a:rPr>
                <a:t> button to proceed.</a:t>
              </a:r>
              <a:endParaRPr lang="en-UG" b="1" dirty="0">
                <a:solidFill>
                  <a:srgbClr val="FF0000"/>
                </a:solidFill>
                <a:latin typeface="Georgia" panose="02040502050405020303" pitchFamily="18" charset="0"/>
              </a:endParaRPr>
            </a:p>
          </p:txBody>
        </p:sp>
        <p:cxnSp>
          <p:nvCxnSpPr>
            <p:cNvPr id="6" name="Straight Arrow Connector 5">
              <a:extLst>
                <a:ext uri="{FF2B5EF4-FFF2-40B4-BE49-F238E27FC236}">
                  <a16:creationId xmlns:a16="http://schemas.microsoft.com/office/drawing/2014/main" id="{2CC72911-7F37-4117-9B43-D6BAC1ED8829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3348990" y="4240530"/>
              <a:ext cx="0" cy="925830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" name="TextBox 6">
            <a:extLst>
              <a:ext uri="{FF2B5EF4-FFF2-40B4-BE49-F238E27FC236}">
                <a16:creationId xmlns:a16="http://schemas.microsoft.com/office/drawing/2014/main" id="{0F04DB65-F3BA-420C-B54C-33B4AD30A362}"/>
              </a:ext>
            </a:extLst>
          </p:cNvPr>
          <p:cNvSpPr txBox="1"/>
          <p:nvPr/>
        </p:nvSpPr>
        <p:spPr>
          <a:xfrm>
            <a:off x="1671638" y="1139174"/>
            <a:ext cx="5483542" cy="369332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FF0000"/>
                </a:solidFill>
                <a:latin typeface="Georgia" panose="02040502050405020303" pitchFamily="18" charset="0"/>
              </a:rPr>
              <a:t>Insert a </a:t>
            </a:r>
            <a:r>
              <a:rPr lang="en-US" b="1" u="sng" dirty="0">
                <a:latin typeface="Georgia" panose="02040502050405020303" pitchFamily="18" charset="0"/>
              </a:rPr>
              <a:t>Sponsor</a:t>
            </a:r>
            <a:r>
              <a:rPr lang="en-US" b="1" dirty="0">
                <a:latin typeface="Georgia" panose="02040502050405020303" pitchFamily="18" charset="0"/>
              </a:rPr>
              <a:t> </a:t>
            </a:r>
            <a:r>
              <a:rPr lang="en-US" b="1" dirty="0">
                <a:solidFill>
                  <a:srgbClr val="FF0000"/>
                </a:solidFill>
                <a:latin typeface="Georgia" panose="02040502050405020303" pitchFamily="18" charset="0"/>
              </a:rPr>
              <a:t>only if it is an </a:t>
            </a:r>
            <a:r>
              <a:rPr lang="en-US" b="1" dirty="0" err="1">
                <a:solidFill>
                  <a:srgbClr val="FF0000"/>
                </a:solidFill>
                <a:latin typeface="Georgia" panose="02040502050405020303" pitchFamily="18" charset="0"/>
              </a:rPr>
              <a:t>organisation</a:t>
            </a:r>
            <a:endParaRPr lang="en-UG" b="1" dirty="0">
              <a:solidFill>
                <a:srgbClr val="FF0000"/>
              </a:solidFill>
              <a:latin typeface="Georgia" panose="02040502050405020303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B0CE350-7A65-4C40-B707-AD538E125768}"/>
              </a:ext>
            </a:extLst>
          </p:cNvPr>
          <p:cNvSpPr txBox="1"/>
          <p:nvPr/>
        </p:nvSpPr>
        <p:spPr>
          <a:xfrm>
            <a:off x="594359" y="1733534"/>
            <a:ext cx="11037659" cy="923330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FF0000"/>
                </a:solidFill>
                <a:latin typeface="Georgia" panose="02040502050405020303" pitchFamily="18" charset="0"/>
              </a:rPr>
              <a:t>The </a:t>
            </a:r>
            <a:r>
              <a:rPr lang="en-US" b="1" u="sng" dirty="0">
                <a:latin typeface="Georgia" panose="02040502050405020303" pitchFamily="18" charset="0"/>
              </a:rPr>
              <a:t>Description</a:t>
            </a:r>
            <a:r>
              <a:rPr lang="en-US" b="1" dirty="0">
                <a:solidFill>
                  <a:srgbClr val="FF0000"/>
                </a:solidFill>
                <a:latin typeface="Georgia" panose="02040502050405020303" pitchFamily="18" charset="0"/>
              </a:rPr>
              <a:t> required below is extracted from the title page of your thesis / dissertation / project report. Type it in Sentence case except for the Names of the School, Degree &amp; University):</a:t>
            </a:r>
            <a:endParaRPr lang="en-UG" b="1" dirty="0">
              <a:solidFill>
                <a:srgbClr val="FF0000"/>
              </a:solidFill>
              <a:latin typeface="Georgia" panose="02040502050405020303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7007FA7-4C5A-48A0-9B52-0A8F148B4EDC}"/>
              </a:ext>
            </a:extLst>
          </p:cNvPr>
          <p:cNvSpPr txBox="1"/>
          <p:nvPr/>
        </p:nvSpPr>
        <p:spPr>
          <a:xfrm>
            <a:off x="594354" y="2796524"/>
            <a:ext cx="10618471" cy="1200329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b="1" u="sng" dirty="0">
                <a:solidFill>
                  <a:srgbClr val="FF0000"/>
                </a:solidFill>
                <a:latin typeface="Georgia" panose="02040502050405020303" pitchFamily="18" charset="0"/>
              </a:rPr>
              <a:t>Example of Description:</a:t>
            </a:r>
          </a:p>
          <a:p>
            <a:r>
              <a:rPr lang="en-US" b="1" dirty="0">
                <a:solidFill>
                  <a:srgbClr val="FF0000"/>
                </a:solidFill>
                <a:latin typeface="Georgia" panose="02040502050405020303" pitchFamily="18" charset="0"/>
              </a:rPr>
              <a:t>A</a:t>
            </a:r>
            <a:r>
              <a:rPr lang="en-US" b="1" dirty="0">
                <a:latin typeface="Georgia" panose="02040502050405020303" pitchFamily="18" charset="0"/>
              </a:rPr>
              <a:t> project report submitted to the </a:t>
            </a:r>
            <a:r>
              <a:rPr lang="en-US" b="1" dirty="0">
                <a:solidFill>
                  <a:srgbClr val="FF0000"/>
                </a:solidFill>
                <a:latin typeface="Georgia" panose="02040502050405020303" pitchFamily="18" charset="0"/>
              </a:rPr>
              <a:t>E</a:t>
            </a:r>
            <a:r>
              <a:rPr lang="en-US" b="1" dirty="0">
                <a:latin typeface="Georgia" panose="02040502050405020303" pitchFamily="18" charset="0"/>
              </a:rPr>
              <a:t>ast </a:t>
            </a:r>
            <a:r>
              <a:rPr lang="en-US" b="1" dirty="0">
                <a:solidFill>
                  <a:srgbClr val="FF0000"/>
                </a:solidFill>
                <a:latin typeface="Georgia" panose="02040502050405020303" pitchFamily="18" charset="0"/>
              </a:rPr>
              <a:t>A</a:t>
            </a:r>
            <a:r>
              <a:rPr lang="en-US" b="1" dirty="0">
                <a:latin typeface="Georgia" panose="02040502050405020303" pitchFamily="18" charset="0"/>
              </a:rPr>
              <a:t>frican </a:t>
            </a:r>
            <a:r>
              <a:rPr lang="en-US" b="1" dirty="0">
                <a:solidFill>
                  <a:srgbClr val="FF0000"/>
                </a:solidFill>
                <a:latin typeface="Georgia" panose="02040502050405020303" pitchFamily="18" charset="0"/>
              </a:rPr>
              <a:t>S</a:t>
            </a:r>
            <a:r>
              <a:rPr lang="en-US" b="1" dirty="0">
                <a:latin typeface="Georgia" panose="02040502050405020303" pitchFamily="18" charset="0"/>
              </a:rPr>
              <a:t>chool of </a:t>
            </a:r>
            <a:r>
              <a:rPr lang="en-US" b="1" dirty="0">
                <a:solidFill>
                  <a:srgbClr val="FF0000"/>
                </a:solidFill>
                <a:latin typeface="Georgia" panose="02040502050405020303" pitchFamily="18" charset="0"/>
              </a:rPr>
              <a:t>L</a:t>
            </a:r>
            <a:r>
              <a:rPr lang="en-US" b="1" dirty="0">
                <a:latin typeface="Georgia" panose="02040502050405020303" pitchFamily="18" charset="0"/>
              </a:rPr>
              <a:t>ibrary and </a:t>
            </a:r>
            <a:r>
              <a:rPr lang="en-US" b="1" dirty="0">
                <a:solidFill>
                  <a:srgbClr val="FF0000"/>
                </a:solidFill>
                <a:latin typeface="Georgia" panose="02040502050405020303" pitchFamily="18" charset="0"/>
              </a:rPr>
              <a:t>I</a:t>
            </a:r>
            <a:r>
              <a:rPr lang="en-US" b="1" dirty="0">
                <a:latin typeface="Georgia" panose="02040502050405020303" pitchFamily="18" charset="0"/>
              </a:rPr>
              <a:t>nformation </a:t>
            </a:r>
            <a:r>
              <a:rPr lang="en-US" b="1" dirty="0">
                <a:solidFill>
                  <a:srgbClr val="FF0000"/>
                </a:solidFill>
                <a:latin typeface="Georgia" panose="02040502050405020303" pitchFamily="18" charset="0"/>
              </a:rPr>
              <a:t>S</a:t>
            </a:r>
            <a:r>
              <a:rPr lang="en-US" b="1" dirty="0">
                <a:latin typeface="Georgia" panose="02040502050405020303" pitchFamily="18" charset="0"/>
              </a:rPr>
              <a:t>cience in partial fulfilment of the requirement for the award of a </a:t>
            </a:r>
            <a:r>
              <a:rPr lang="en-US" b="1" dirty="0">
                <a:solidFill>
                  <a:srgbClr val="FF0000"/>
                </a:solidFill>
                <a:latin typeface="Georgia" panose="02040502050405020303" pitchFamily="18" charset="0"/>
              </a:rPr>
              <a:t>M</a:t>
            </a:r>
            <a:r>
              <a:rPr lang="en-US" b="1" dirty="0">
                <a:latin typeface="Georgia" panose="02040502050405020303" pitchFamily="18" charset="0"/>
              </a:rPr>
              <a:t>aster’s </a:t>
            </a:r>
            <a:r>
              <a:rPr lang="en-US" b="1" dirty="0">
                <a:solidFill>
                  <a:srgbClr val="FF0000"/>
                </a:solidFill>
                <a:latin typeface="Georgia" panose="02040502050405020303" pitchFamily="18" charset="0"/>
              </a:rPr>
              <a:t>D</a:t>
            </a:r>
            <a:r>
              <a:rPr lang="en-US" b="1" dirty="0">
                <a:latin typeface="Georgia" panose="02040502050405020303" pitchFamily="18" charset="0"/>
              </a:rPr>
              <a:t>egree in </a:t>
            </a:r>
            <a:r>
              <a:rPr lang="en-US" b="1" dirty="0">
                <a:solidFill>
                  <a:srgbClr val="FF0000"/>
                </a:solidFill>
                <a:latin typeface="Georgia" panose="02040502050405020303" pitchFamily="18" charset="0"/>
              </a:rPr>
              <a:t>I</a:t>
            </a:r>
            <a:r>
              <a:rPr lang="en-US" b="1" dirty="0">
                <a:latin typeface="Georgia" panose="02040502050405020303" pitchFamily="18" charset="0"/>
              </a:rPr>
              <a:t>nformation </a:t>
            </a:r>
            <a:r>
              <a:rPr lang="en-US" b="1" dirty="0">
                <a:solidFill>
                  <a:srgbClr val="FF0000"/>
                </a:solidFill>
                <a:latin typeface="Georgia" panose="02040502050405020303" pitchFamily="18" charset="0"/>
              </a:rPr>
              <a:t>S</a:t>
            </a:r>
            <a:r>
              <a:rPr lang="en-US" b="1" dirty="0">
                <a:latin typeface="Georgia" panose="02040502050405020303" pitchFamily="18" charset="0"/>
              </a:rPr>
              <a:t>cience of </a:t>
            </a:r>
            <a:r>
              <a:rPr lang="en-US" b="1" dirty="0">
                <a:solidFill>
                  <a:srgbClr val="FF0000"/>
                </a:solidFill>
                <a:latin typeface="Georgia" panose="02040502050405020303" pitchFamily="18" charset="0"/>
              </a:rPr>
              <a:t>M</a:t>
            </a:r>
            <a:r>
              <a:rPr lang="en-US" b="1" dirty="0">
                <a:latin typeface="Georgia" panose="02040502050405020303" pitchFamily="18" charset="0"/>
              </a:rPr>
              <a:t>akerere </a:t>
            </a:r>
            <a:r>
              <a:rPr lang="en-US" b="1" dirty="0">
                <a:solidFill>
                  <a:srgbClr val="FF0000"/>
                </a:solidFill>
                <a:latin typeface="Georgia" panose="02040502050405020303" pitchFamily="18" charset="0"/>
              </a:rPr>
              <a:t>U</a:t>
            </a:r>
            <a:r>
              <a:rPr lang="en-US" b="1" dirty="0">
                <a:latin typeface="Georgia" panose="02040502050405020303" pitchFamily="18" charset="0"/>
              </a:rPr>
              <a:t>niversity.</a:t>
            </a:r>
            <a:endParaRPr lang="en-UG" b="1" dirty="0">
              <a:latin typeface="Georgia" panose="02040502050405020303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549426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471"/>
    </mc:Choice>
    <mc:Fallback>
      <p:transition spd="slow" advTm="3047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C7F0CAC-7520-4CAD-90FD-921149FD93E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52400"/>
            <a:ext cx="12192000" cy="65532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818785E-0447-4928-99DC-B06E2733D440}"/>
              </a:ext>
            </a:extLst>
          </p:cNvPr>
          <p:cNvSpPr txBox="1"/>
          <p:nvPr/>
        </p:nvSpPr>
        <p:spPr>
          <a:xfrm>
            <a:off x="2720340" y="2830814"/>
            <a:ext cx="9269730" cy="1200329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b="1" u="sng" dirty="0">
                <a:latin typeface="Georgia" panose="02040502050405020303" pitchFamily="18" charset="0"/>
              </a:rPr>
              <a:t>Browse</a:t>
            </a:r>
            <a:r>
              <a:rPr lang="en-US" b="1" dirty="0">
                <a:solidFill>
                  <a:srgbClr val="FF0000"/>
                </a:solidFill>
                <a:latin typeface="Georgia" panose="02040502050405020303" pitchFamily="18" charset="0"/>
              </a:rPr>
              <a:t> for the PDF document of your dissertation &amp; upload it here. The PDF document that contains the signed declaration &amp; approval pages should be named as follows: </a:t>
            </a:r>
            <a:r>
              <a:rPr lang="en-US" b="1" dirty="0">
                <a:latin typeface="Georgia" panose="02040502050405020303" pitchFamily="18" charset="0"/>
              </a:rPr>
              <a:t>Surname-</a:t>
            </a:r>
            <a:r>
              <a:rPr lang="en-US" b="1" dirty="0" err="1">
                <a:latin typeface="Georgia" panose="02040502050405020303" pitchFamily="18" charset="0"/>
              </a:rPr>
              <a:t>CollegeAbbreviation</a:t>
            </a:r>
            <a:r>
              <a:rPr lang="en-US" b="1" dirty="0">
                <a:latin typeface="Georgia" panose="02040502050405020303" pitchFamily="18" charset="0"/>
              </a:rPr>
              <a:t>-</a:t>
            </a:r>
            <a:r>
              <a:rPr lang="en-US" b="1" dirty="0" err="1">
                <a:latin typeface="Georgia" panose="02040502050405020303" pitchFamily="18" charset="0"/>
              </a:rPr>
              <a:t>CourseAbbreviation</a:t>
            </a:r>
            <a:endParaRPr lang="en-US" b="1" dirty="0">
              <a:latin typeface="Georgia" panose="02040502050405020303" pitchFamily="18" charset="0"/>
            </a:endParaRPr>
          </a:p>
          <a:p>
            <a:pPr algn="ctr"/>
            <a:r>
              <a:rPr lang="en-US" b="1" u="sng" dirty="0">
                <a:solidFill>
                  <a:srgbClr val="FF0000"/>
                </a:solidFill>
                <a:latin typeface="Georgia" panose="02040502050405020303" pitchFamily="18" charset="0"/>
              </a:rPr>
              <a:t>Example:</a:t>
            </a:r>
            <a:r>
              <a:rPr lang="en-US" b="1" dirty="0">
                <a:latin typeface="Georgia" panose="02040502050405020303" pitchFamily="18" charset="0"/>
              </a:rPr>
              <a:t> </a:t>
            </a:r>
            <a:r>
              <a:rPr lang="en-US" b="1" dirty="0" err="1">
                <a:latin typeface="Georgia" panose="02040502050405020303" pitchFamily="18" charset="0"/>
              </a:rPr>
              <a:t>Kakai</a:t>
            </a:r>
            <a:r>
              <a:rPr lang="en-US" b="1" dirty="0">
                <a:latin typeface="Georgia" panose="02040502050405020303" pitchFamily="18" charset="0"/>
              </a:rPr>
              <a:t>-</a:t>
            </a:r>
            <a:r>
              <a:rPr lang="en-US" b="1" dirty="0" err="1">
                <a:latin typeface="Georgia" panose="02040502050405020303" pitchFamily="18" charset="0"/>
              </a:rPr>
              <a:t>CoCIS</a:t>
            </a:r>
            <a:r>
              <a:rPr lang="en-US" b="1" dirty="0">
                <a:latin typeface="Georgia" panose="02040502050405020303" pitchFamily="18" charset="0"/>
              </a:rPr>
              <a:t>-Master’s</a:t>
            </a:r>
            <a:endParaRPr lang="en-UG" b="1" dirty="0">
              <a:latin typeface="Georgia" panose="02040502050405020303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703029A-22D2-46F6-AAEA-57E8E70C8DD7}"/>
              </a:ext>
            </a:extLst>
          </p:cNvPr>
          <p:cNvSpPr txBox="1"/>
          <p:nvPr/>
        </p:nvSpPr>
        <p:spPr>
          <a:xfrm>
            <a:off x="1694498" y="4431014"/>
            <a:ext cx="7483792" cy="923330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FF0000"/>
                </a:solidFill>
                <a:latin typeface="Georgia" panose="02040502050405020303" pitchFamily="18" charset="0"/>
              </a:rPr>
              <a:t>The </a:t>
            </a:r>
            <a:r>
              <a:rPr lang="en-US" b="1" u="sng" dirty="0">
                <a:latin typeface="Georgia" panose="02040502050405020303" pitchFamily="18" charset="0"/>
              </a:rPr>
              <a:t>File Description</a:t>
            </a:r>
            <a:r>
              <a:rPr lang="en-US" b="1" dirty="0">
                <a:latin typeface="Georgia" panose="02040502050405020303" pitchFamily="18" charset="0"/>
              </a:rPr>
              <a:t> </a:t>
            </a:r>
            <a:r>
              <a:rPr lang="en-US" b="1" dirty="0">
                <a:solidFill>
                  <a:srgbClr val="FF0000"/>
                </a:solidFill>
                <a:latin typeface="Georgia" panose="02040502050405020303" pitchFamily="18" charset="0"/>
              </a:rPr>
              <a:t>here is either:</a:t>
            </a:r>
          </a:p>
          <a:p>
            <a:r>
              <a:rPr lang="en-US" b="1" u="sng" dirty="0">
                <a:latin typeface="Georgia" panose="02040502050405020303" pitchFamily="18" charset="0"/>
              </a:rPr>
              <a:t>PhD Thesis</a:t>
            </a:r>
            <a:r>
              <a:rPr lang="en-US" b="1" dirty="0">
                <a:latin typeface="Georgia" panose="02040502050405020303" pitchFamily="18" charset="0"/>
              </a:rPr>
              <a:t> </a:t>
            </a:r>
            <a:r>
              <a:rPr lang="en-US" b="1" dirty="0">
                <a:solidFill>
                  <a:srgbClr val="FF0000"/>
                </a:solidFill>
                <a:latin typeface="Georgia" panose="02040502050405020303" pitchFamily="18" charset="0"/>
              </a:rPr>
              <a:t>or</a:t>
            </a:r>
            <a:r>
              <a:rPr lang="en-US" b="1" dirty="0">
                <a:latin typeface="Georgia" panose="02040502050405020303" pitchFamily="18" charset="0"/>
              </a:rPr>
              <a:t> </a:t>
            </a:r>
            <a:r>
              <a:rPr lang="en-US" b="1" u="sng" dirty="0">
                <a:latin typeface="Georgia" panose="02040502050405020303" pitchFamily="18" charset="0"/>
              </a:rPr>
              <a:t>PhD Dissertation</a:t>
            </a:r>
            <a:r>
              <a:rPr lang="en-US" b="1" dirty="0">
                <a:latin typeface="Georgia" panose="02040502050405020303" pitchFamily="18" charset="0"/>
              </a:rPr>
              <a:t> </a:t>
            </a:r>
            <a:r>
              <a:rPr lang="en-US" b="1" dirty="0">
                <a:solidFill>
                  <a:srgbClr val="FF0000"/>
                </a:solidFill>
                <a:latin typeface="Georgia" panose="02040502050405020303" pitchFamily="18" charset="0"/>
              </a:rPr>
              <a:t>or </a:t>
            </a:r>
            <a:r>
              <a:rPr lang="en-US" b="1" dirty="0">
                <a:latin typeface="Georgia" panose="02040502050405020303" pitchFamily="18" charset="0"/>
              </a:rPr>
              <a:t>Master’s Dissertation</a:t>
            </a:r>
            <a:r>
              <a:rPr lang="en-US" b="1" dirty="0">
                <a:solidFill>
                  <a:srgbClr val="FF0000"/>
                </a:solidFill>
                <a:latin typeface="Georgia" panose="02040502050405020303" pitchFamily="18" charset="0"/>
              </a:rPr>
              <a:t> or </a:t>
            </a:r>
            <a:r>
              <a:rPr lang="en-US" b="1" dirty="0">
                <a:latin typeface="Georgia" panose="02040502050405020303" pitchFamily="18" charset="0"/>
              </a:rPr>
              <a:t>Master’s Project Report </a:t>
            </a:r>
            <a:r>
              <a:rPr lang="en-US" b="1" dirty="0">
                <a:solidFill>
                  <a:srgbClr val="FF0000"/>
                </a:solidFill>
                <a:latin typeface="Georgia" panose="02040502050405020303" pitchFamily="18" charset="0"/>
              </a:rPr>
              <a:t>or</a:t>
            </a:r>
            <a:r>
              <a:rPr lang="en-US" b="1" dirty="0">
                <a:latin typeface="Georgia" panose="02040502050405020303" pitchFamily="18" charset="0"/>
              </a:rPr>
              <a:t> Postgraduate Diploma</a:t>
            </a:r>
            <a:endParaRPr lang="en-UG" b="1" dirty="0">
              <a:latin typeface="Georgia" panose="02040502050405020303" pitchFamily="18" charset="0"/>
            </a:endParaRP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002C7BA2-F11A-4AF9-A3C2-D7B6F6FF2899}"/>
              </a:ext>
            </a:extLst>
          </p:cNvPr>
          <p:cNvGrpSpPr/>
          <p:nvPr/>
        </p:nvGrpSpPr>
        <p:grpSpPr>
          <a:xfrm>
            <a:off x="2023110" y="5897880"/>
            <a:ext cx="4297681" cy="796036"/>
            <a:chOff x="2023110" y="5897880"/>
            <a:chExt cx="4297681" cy="796036"/>
          </a:xfrm>
        </p:grpSpPr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43FF580F-7DB1-481B-ACD8-DCED3A5D0E6A}"/>
                </a:ext>
              </a:extLst>
            </p:cNvPr>
            <p:cNvSpPr txBox="1"/>
            <p:nvPr/>
          </p:nvSpPr>
          <p:spPr>
            <a:xfrm>
              <a:off x="2023110" y="6324584"/>
              <a:ext cx="4297681" cy="369332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US" b="1" dirty="0">
                  <a:solidFill>
                    <a:srgbClr val="FF0000"/>
                  </a:solidFill>
                  <a:latin typeface="Georgia" panose="02040502050405020303" pitchFamily="18" charset="0"/>
                </a:rPr>
                <a:t>Click the </a:t>
              </a:r>
              <a:r>
                <a:rPr lang="en-US" b="1" u="sng" dirty="0">
                  <a:solidFill>
                    <a:srgbClr val="FF0000"/>
                  </a:solidFill>
                  <a:latin typeface="Georgia" panose="02040502050405020303" pitchFamily="18" charset="0"/>
                </a:rPr>
                <a:t>Next</a:t>
              </a:r>
              <a:r>
                <a:rPr lang="en-US" b="1" dirty="0">
                  <a:solidFill>
                    <a:srgbClr val="FF0000"/>
                  </a:solidFill>
                  <a:latin typeface="Georgia" panose="02040502050405020303" pitchFamily="18" charset="0"/>
                </a:rPr>
                <a:t> button to proceed.</a:t>
              </a:r>
              <a:endParaRPr lang="en-UG" b="1" dirty="0">
                <a:solidFill>
                  <a:srgbClr val="FF0000"/>
                </a:solidFill>
                <a:latin typeface="Georgia" panose="02040502050405020303" pitchFamily="18" charset="0"/>
              </a:endParaRPr>
            </a:p>
          </p:txBody>
        </p:sp>
        <p:cxnSp>
          <p:nvCxnSpPr>
            <p:cNvPr id="8" name="Straight Arrow Connector 7">
              <a:extLst>
                <a:ext uri="{FF2B5EF4-FFF2-40B4-BE49-F238E27FC236}">
                  <a16:creationId xmlns:a16="http://schemas.microsoft.com/office/drawing/2014/main" id="{D745A6AA-271A-432E-8A90-7F60D7896D73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3348990" y="5897880"/>
              <a:ext cx="0" cy="422910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custDataLst>
      <p:tags r:id="rId1"/>
    </p:custDataLst>
    <p:extLst>
      <p:ext uri="{BB962C8B-B14F-4D97-AF65-F5344CB8AC3E}">
        <p14:creationId xmlns:p14="http://schemas.microsoft.com/office/powerpoint/2010/main" val="39258887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4423"/>
    </mc:Choice>
    <mc:Fallback>
      <p:transition spd="slow" advTm="2442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CC5092A-B736-41D0-A5F9-09902303DB2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52400"/>
            <a:ext cx="12192000" cy="65532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5991195-29C5-49D1-89CF-B3D8B9373FC9}"/>
              </a:ext>
            </a:extLst>
          </p:cNvPr>
          <p:cNvSpPr txBox="1"/>
          <p:nvPr/>
        </p:nvSpPr>
        <p:spPr>
          <a:xfrm>
            <a:off x="3487479" y="2052473"/>
            <a:ext cx="8536881" cy="369332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FF0000"/>
                </a:solidFill>
                <a:latin typeface="Georgia" panose="02040502050405020303" pitchFamily="18" charset="0"/>
              </a:rPr>
              <a:t>This is a display &amp; </a:t>
            </a:r>
            <a:r>
              <a:rPr lang="en-US" b="1" u="sng" dirty="0">
                <a:latin typeface="Georgia" panose="02040502050405020303" pitchFamily="18" charset="0"/>
              </a:rPr>
              <a:t>Review</a:t>
            </a:r>
            <a:r>
              <a:rPr lang="en-US" b="1" dirty="0">
                <a:solidFill>
                  <a:srgbClr val="FF0000"/>
                </a:solidFill>
                <a:latin typeface="Georgia" panose="02040502050405020303" pitchFamily="18" charset="0"/>
              </a:rPr>
              <a:t> of everything that you have submitted so far.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DCD2AA0B-6C6E-4BBC-929A-CE4B39376915}"/>
              </a:ext>
            </a:extLst>
          </p:cNvPr>
          <p:cNvGrpSpPr/>
          <p:nvPr/>
        </p:nvGrpSpPr>
        <p:grpSpPr>
          <a:xfrm>
            <a:off x="1794511" y="3956774"/>
            <a:ext cx="2415539" cy="1894341"/>
            <a:chOff x="1794511" y="3740649"/>
            <a:chExt cx="2415539" cy="1894341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BFC206D5-F067-489C-8A36-C2C7F6603007}"/>
                </a:ext>
              </a:extLst>
            </p:cNvPr>
            <p:cNvSpPr/>
            <p:nvPr/>
          </p:nvSpPr>
          <p:spPr>
            <a:xfrm>
              <a:off x="1794511" y="5349240"/>
              <a:ext cx="1188719" cy="285750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G"/>
            </a:p>
          </p:txBody>
        </p:sp>
        <p:cxnSp>
          <p:nvCxnSpPr>
            <p:cNvPr id="7" name="Straight Arrow Connector 6">
              <a:extLst>
                <a:ext uri="{FF2B5EF4-FFF2-40B4-BE49-F238E27FC236}">
                  <a16:creationId xmlns:a16="http://schemas.microsoft.com/office/drawing/2014/main" id="{E6559809-D100-4344-9574-0682C457E565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983230" y="3740649"/>
              <a:ext cx="1226820" cy="1608591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TextBox 7">
            <a:extLst>
              <a:ext uri="{FF2B5EF4-FFF2-40B4-BE49-F238E27FC236}">
                <a16:creationId xmlns:a16="http://schemas.microsoft.com/office/drawing/2014/main" id="{6A9B3FEA-9E17-4D30-BBD7-31AE35EC5313}"/>
              </a:ext>
            </a:extLst>
          </p:cNvPr>
          <p:cNvSpPr txBox="1"/>
          <p:nvPr/>
        </p:nvSpPr>
        <p:spPr>
          <a:xfrm>
            <a:off x="3375128" y="3310443"/>
            <a:ext cx="8816872" cy="646331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FF0000"/>
                </a:solidFill>
                <a:latin typeface="Georgia" panose="02040502050405020303" pitchFamily="18" charset="0"/>
              </a:rPr>
              <a:t>Read through &amp; select the </a:t>
            </a:r>
            <a:r>
              <a:rPr lang="en-US" b="1" u="sng" dirty="0">
                <a:latin typeface="Georgia" panose="02040502050405020303" pitchFamily="18" charset="0"/>
              </a:rPr>
              <a:t>Correct one of these</a:t>
            </a:r>
            <a:r>
              <a:rPr lang="en-US" b="1" dirty="0">
                <a:latin typeface="Georgia" panose="02040502050405020303" pitchFamily="18" charset="0"/>
              </a:rPr>
              <a:t> </a:t>
            </a:r>
            <a:r>
              <a:rPr lang="en-US" b="1" dirty="0">
                <a:solidFill>
                  <a:srgbClr val="FF0000"/>
                </a:solidFill>
                <a:latin typeface="Georgia" panose="02040502050405020303" pitchFamily="18" charset="0"/>
              </a:rPr>
              <a:t>buttons found at the bottom of each section if you identify an error that needs to be corrected.</a:t>
            </a:r>
            <a:endParaRPr lang="en-UG" b="1" u="sng" dirty="0">
              <a:solidFill>
                <a:srgbClr val="FF0000"/>
              </a:solidFill>
              <a:latin typeface="Georgia" panose="02040502050405020303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411469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119"/>
    </mc:Choice>
    <mc:Fallback>
      <p:transition spd="slow" advTm="1311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BDD22DB-0636-4F45-90BD-E48766B0B8B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52400"/>
            <a:ext cx="12192000" cy="6553200"/>
          </a:xfrm>
          <a:prstGeom prst="rect">
            <a:avLst/>
          </a:prstGeom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2FD597C5-EDD7-4068-BF2F-D1EBF5B5C908}"/>
              </a:ext>
            </a:extLst>
          </p:cNvPr>
          <p:cNvGrpSpPr/>
          <p:nvPr/>
        </p:nvGrpSpPr>
        <p:grpSpPr>
          <a:xfrm>
            <a:off x="2045970" y="5350269"/>
            <a:ext cx="4297681" cy="796036"/>
            <a:chOff x="2045970" y="4469130"/>
            <a:chExt cx="4297681" cy="796036"/>
          </a:xfrm>
        </p:grpSpPr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B956C21D-D178-4B43-A95A-1C4AF39AE2DB}"/>
                </a:ext>
              </a:extLst>
            </p:cNvPr>
            <p:cNvSpPr txBox="1"/>
            <p:nvPr/>
          </p:nvSpPr>
          <p:spPr>
            <a:xfrm>
              <a:off x="2045970" y="4895834"/>
              <a:ext cx="4297681" cy="369332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US" b="1" dirty="0">
                  <a:solidFill>
                    <a:srgbClr val="FF0000"/>
                  </a:solidFill>
                  <a:latin typeface="Georgia" panose="02040502050405020303" pitchFamily="18" charset="0"/>
                </a:rPr>
                <a:t>Click the </a:t>
              </a:r>
              <a:r>
                <a:rPr lang="en-US" b="1" u="sng" dirty="0">
                  <a:latin typeface="Georgia" panose="02040502050405020303" pitchFamily="18" charset="0"/>
                </a:rPr>
                <a:t>Next</a:t>
              </a:r>
              <a:r>
                <a:rPr lang="en-US" b="1" dirty="0">
                  <a:latin typeface="Georgia" panose="02040502050405020303" pitchFamily="18" charset="0"/>
                </a:rPr>
                <a:t> </a:t>
              </a:r>
              <a:r>
                <a:rPr lang="en-US" b="1" dirty="0">
                  <a:solidFill>
                    <a:srgbClr val="FF0000"/>
                  </a:solidFill>
                  <a:latin typeface="Georgia" panose="02040502050405020303" pitchFamily="18" charset="0"/>
                </a:rPr>
                <a:t>button to proceed.</a:t>
              </a:r>
              <a:endParaRPr lang="en-UG" b="1" dirty="0">
                <a:solidFill>
                  <a:srgbClr val="FF0000"/>
                </a:solidFill>
                <a:latin typeface="Georgia" panose="02040502050405020303" pitchFamily="18" charset="0"/>
              </a:endParaRPr>
            </a:p>
          </p:txBody>
        </p:sp>
        <p:cxnSp>
          <p:nvCxnSpPr>
            <p:cNvPr id="6" name="Straight Arrow Connector 5">
              <a:extLst>
                <a:ext uri="{FF2B5EF4-FFF2-40B4-BE49-F238E27FC236}">
                  <a16:creationId xmlns:a16="http://schemas.microsoft.com/office/drawing/2014/main" id="{54D42075-3ABD-410C-A15A-312E234C9D88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3371850" y="4469130"/>
              <a:ext cx="0" cy="422910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id="{000B8AF9-2BA2-4E33-8A37-6ACD9D0A1212}"/>
              </a:ext>
            </a:extLst>
          </p:cNvPr>
          <p:cNvGrpSpPr/>
          <p:nvPr/>
        </p:nvGrpSpPr>
        <p:grpSpPr>
          <a:xfrm>
            <a:off x="1783081" y="3468129"/>
            <a:ext cx="7315199" cy="1436370"/>
            <a:chOff x="1783081" y="2586990"/>
            <a:chExt cx="7315199" cy="1436370"/>
          </a:xfrm>
        </p:grpSpPr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4AEA390E-06EE-4C77-9BA3-35B1BC3F67C7}"/>
                </a:ext>
              </a:extLst>
            </p:cNvPr>
            <p:cNvSpPr txBox="1"/>
            <p:nvPr/>
          </p:nvSpPr>
          <p:spPr>
            <a:xfrm>
              <a:off x="3774758" y="2979404"/>
              <a:ext cx="5323522" cy="369332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US" b="1" dirty="0">
                  <a:solidFill>
                    <a:srgbClr val="FF0000"/>
                  </a:solidFill>
                  <a:latin typeface="Georgia" panose="02040502050405020303" pitchFamily="18" charset="0"/>
                </a:rPr>
                <a:t>This is a continuation of the previous page.</a:t>
              </a:r>
              <a:endParaRPr lang="en-UG" b="1" u="sng" dirty="0">
                <a:solidFill>
                  <a:srgbClr val="FF0000"/>
                </a:solidFill>
                <a:latin typeface="Georgia" panose="02040502050405020303" pitchFamily="18" charset="0"/>
              </a:endParaRPr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C1E39D5D-7386-4B70-AE41-A4EE6214657C}"/>
                </a:ext>
              </a:extLst>
            </p:cNvPr>
            <p:cNvSpPr/>
            <p:nvPr/>
          </p:nvSpPr>
          <p:spPr>
            <a:xfrm>
              <a:off x="1783081" y="3737610"/>
              <a:ext cx="1188719" cy="285750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G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A609312A-D74F-4F80-94E2-3A8B14B41171}"/>
                </a:ext>
              </a:extLst>
            </p:cNvPr>
            <p:cNvSpPr/>
            <p:nvPr/>
          </p:nvSpPr>
          <p:spPr>
            <a:xfrm>
              <a:off x="1798321" y="2586990"/>
              <a:ext cx="1188719" cy="285750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G"/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3394278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135"/>
    </mc:Choice>
    <mc:Fallback>
      <p:transition spd="slow" advTm="513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61816D8-4A2B-46B7-988F-25C0E488B43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52400"/>
            <a:ext cx="12192000" cy="6553200"/>
          </a:xfrm>
          <a:prstGeom prst="rect">
            <a:avLst/>
          </a:prstGeom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E97ADB3F-D927-4B40-A065-16290FC78B6C}"/>
              </a:ext>
            </a:extLst>
          </p:cNvPr>
          <p:cNvGrpSpPr/>
          <p:nvPr/>
        </p:nvGrpSpPr>
        <p:grpSpPr>
          <a:xfrm>
            <a:off x="2788920" y="5523444"/>
            <a:ext cx="6149336" cy="970776"/>
            <a:chOff x="2788920" y="5490194"/>
            <a:chExt cx="6149336" cy="970776"/>
          </a:xfrm>
        </p:grpSpPr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A52584F6-E741-402C-BB9F-C660E9C5CF10}"/>
                </a:ext>
              </a:extLst>
            </p:cNvPr>
            <p:cNvSpPr txBox="1"/>
            <p:nvPr/>
          </p:nvSpPr>
          <p:spPr>
            <a:xfrm>
              <a:off x="3188971" y="5490194"/>
              <a:ext cx="5749285" cy="646331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US" b="1" dirty="0">
                  <a:solidFill>
                    <a:srgbClr val="FF0000"/>
                  </a:solidFill>
                  <a:latin typeface="Georgia" panose="02040502050405020303" pitchFamily="18" charset="0"/>
                </a:rPr>
                <a:t>Tick the </a:t>
              </a:r>
              <a:r>
                <a:rPr lang="en-US" b="1" u="sng" dirty="0">
                  <a:latin typeface="Georgia" panose="02040502050405020303" pitchFamily="18" charset="0"/>
                </a:rPr>
                <a:t>I Grant the License</a:t>
              </a:r>
              <a:r>
                <a:rPr lang="en-US" b="1" dirty="0">
                  <a:latin typeface="Georgia" panose="02040502050405020303" pitchFamily="18" charset="0"/>
                </a:rPr>
                <a:t> </a:t>
              </a:r>
              <a:r>
                <a:rPr lang="en-US" b="1" dirty="0">
                  <a:solidFill>
                    <a:srgbClr val="FF0000"/>
                  </a:solidFill>
                  <a:latin typeface="Georgia" panose="02040502050405020303" pitchFamily="18" charset="0"/>
                </a:rPr>
                <a:t>button &amp; then click the </a:t>
              </a:r>
              <a:r>
                <a:rPr lang="en-US" b="1" u="sng" dirty="0">
                  <a:latin typeface="Georgia" panose="02040502050405020303" pitchFamily="18" charset="0"/>
                </a:rPr>
                <a:t>Complete submission </a:t>
              </a:r>
              <a:r>
                <a:rPr lang="en-US" b="1" dirty="0">
                  <a:solidFill>
                    <a:srgbClr val="FF0000"/>
                  </a:solidFill>
                  <a:latin typeface="Georgia" panose="02040502050405020303" pitchFamily="18" charset="0"/>
                </a:rPr>
                <a:t>button to proceed.</a:t>
              </a:r>
              <a:endParaRPr lang="en-UG" b="1" dirty="0">
                <a:solidFill>
                  <a:srgbClr val="FF0000"/>
                </a:solidFill>
                <a:latin typeface="Georgia" panose="02040502050405020303" pitchFamily="18" charset="0"/>
              </a:endParaRPr>
            </a:p>
          </p:txBody>
        </p:sp>
        <p:cxnSp>
          <p:nvCxnSpPr>
            <p:cNvPr id="6" name="Straight Arrow Connector 5">
              <a:extLst>
                <a:ext uri="{FF2B5EF4-FFF2-40B4-BE49-F238E27FC236}">
                  <a16:creationId xmlns:a16="http://schemas.microsoft.com/office/drawing/2014/main" id="{5C1FE617-43A7-449B-B979-7207087C6E1A}"/>
                </a:ext>
              </a:extLst>
            </p:cNvPr>
            <p:cNvCxnSpPr>
              <a:cxnSpLocks/>
            </p:cNvCxnSpPr>
            <p:nvPr/>
          </p:nvCxnSpPr>
          <p:spPr>
            <a:xfrm>
              <a:off x="3977640" y="6092190"/>
              <a:ext cx="0" cy="368780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Arrow Connector 6">
              <a:extLst>
                <a:ext uri="{FF2B5EF4-FFF2-40B4-BE49-F238E27FC236}">
                  <a16:creationId xmlns:a16="http://schemas.microsoft.com/office/drawing/2014/main" id="{2B471597-6077-4F12-B2BB-CBDBF3370165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788920" y="6015990"/>
              <a:ext cx="381000" cy="0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custDataLst>
      <p:tags r:id="rId1"/>
    </p:custDataLst>
    <p:extLst>
      <p:ext uri="{BB962C8B-B14F-4D97-AF65-F5344CB8AC3E}">
        <p14:creationId xmlns:p14="http://schemas.microsoft.com/office/powerpoint/2010/main" val="5049528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711"/>
    </mc:Choice>
    <mc:Fallback>
      <p:transition spd="slow" advTm="671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F378302-3F7F-4224-8C59-9E0873E4094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52400"/>
            <a:ext cx="12192000" cy="65532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83797149-7D8C-4725-9C67-78C7DE6E57DA}"/>
              </a:ext>
            </a:extLst>
          </p:cNvPr>
          <p:cNvSpPr/>
          <p:nvPr/>
        </p:nvSpPr>
        <p:spPr>
          <a:xfrm>
            <a:off x="1623061" y="2851265"/>
            <a:ext cx="1508760" cy="28575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G"/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0E521E88-3CD2-49F4-AD8B-60FAD47C47EB}"/>
              </a:ext>
            </a:extLst>
          </p:cNvPr>
          <p:cNvGrpSpPr/>
          <p:nvPr/>
        </p:nvGrpSpPr>
        <p:grpSpPr>
          <a:xfrm>
            <a:off x="3166110" y="2824579"/>
            <a:ext cx="4827270" cy="923330"/>
            <a:chOff x="3166110" y="2807954"/>
            <a:chExt cx="4827270" cy="923330"/>
          </a:xfrm>
        </p:grpSpPr>
        <p:cxnSp>
          <p:nvCxnSpPr>
            <p:cNvPr id="6" name="Straight Arrow Connector 5">
              <a:extLst>
                <a:ext uri="{FF2B5EF4-FFF2-40B4-BE49-F238E27FC236}">
                  <a16:creationId xmlns:a16="http://schemas.microsoft.com/office/drawing/2014/main" id="{9F5E3E6A-76B7-4BEA-B5C0-5366A0E497DD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3166110" y="2983230"/>
              <a:ext cx="1325880" cy="0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540D2EAB-0BFB-411F-B5E8-0D8A4A5E11A9}"/>
                </a:ext>
              </a:extLst>
            </p:cNvPr>
            <p:cNvSpPr txBox="1"/>
            <p:nvPr/>
          </p:nvSpPr>
          <p:spPr>
            <a:xfrm>
              <a:off x="4426268" y="2807954"/>
              <a:ext cx="3567112" cy="923330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US" b="1" u="sng" dirty="0">
                  <a:latin typeface="Georgia" panose="02040502050405020303" pitchFamily="18" charset="0"/>
                </a:rPr>
                <a:t>Go to the Submissions page</a:t>
              </a:r>
              <a:r>
                <a:rPr lang="en-US" b="1" dirty="0">
                  <a:latin typeface="Georgia" panose="02040502050405020303" pitchFamily="18" charset="0"/>
                </a:rPr>
                <a:t> </a:t>
              </a:r>
              <a:r>
                <a:rPr lang="en-US" b="1" dirty="0">
                  <a:solidFill>
                    <a:srgbClr val="FF0000"/>
                  </a:solidFill>
                  <a:latin typeface="Georgia" panose="02040502050405020303" pitchFamily="18" charset="0"/>
                </a:rPr>
                <a:t>to check the status of your submission.</a:t>
              </a:r>
              <a:endParaRPr lang="en-UG" b="1" u="sng" dirty="0">
                <a:latin typeface="Georgia" panose="02040502050405020303" pitchFamily="18" charset="0"/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2442735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143"/>
    </mc:Choice>
    <mc:Fallback>
      <p:transition spd="slow" advTm="414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823202A-C3B6-4A8B-BA5B-7C34D2256BC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52400"/>
            <a:ext cx="12192000" cy="65532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0FFC9B1-4678-4396-A4D6-6CA9C0128468}"/>
              </a:ext>
            </a:extLst>
          </p:cNvPr>
          <p:cNvSpPr txBox="1"/>
          <p:nvPr/>
        </p:nvSpPr>
        <p:spPr>
          <a:xfrm>
            <a:off x="925830" y="3230864"/>
            <a:ext cx="6069330" cy="369332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FF0000"/>
                </a:solidFill>
                <a:latin typeface="Georgia" panose="02040502050405020303" pitchFamily="18" charset="0"/>
              </a:rPr>
              <a:t>Your submission is awaiting an editor’s attention.</a:t>
            </a:r>
            <a:endParaRPr lang="en-UG" b="1" dirty="0">
              <a:solidFill>
                <a:srgbClr val="FF0000"/>
              </a:solidFill>
              <a:latin typeface="Georgia" panose="02040502050405020303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04F2040-67E8-49E8-BD75-7744240E5D31}"/>
              </a:ext>
            </a:extLst>
          </p:cNvPr>
          <p:cNvSpPr/>
          <p:nvPr/>
        </p:nvSpPr>
        <p:spPr>
          <a:xfrm>
            <a:off x="1931670" y="5486400"/>
            <a:ext cx="982980" cy="52578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G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B95B878-5EF4-447F-BACF-81AB25CA48D7}"/>
              </a:ext>
            </a:extLst>
          </p:cNvPr>
          <p:cNvSpPr txBox="1"/>
          <p:nvPr/>
        </p:nvSpPr>
        <p:spPr>
          <a:xfrm>
            <a:off x="4632960" y="4091924"/>
            <a:ext cx="6069330" cy="923330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FF0000"/>
                </a:solidFill>
                <a:latin typeface="Georgia" panose="02040502050405020303" pitchFamily="18" charset="0"/>
              </a:rPr>
              <a:t>Once there are no issues that need your attention, your submission will be approved, and an auto-email notification sent to the submitter.</a:t>
            </a:r>
            <a:endParaRPr lang="en-UG" b="1" dirty="0">
              <a:solidFill>
                <a:srgbClr val="FF0000"/>
              </a:solidFill>
              <a:latin typeface="Georgia" panose="02040502050405020303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962309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759"/>
    </mc:Choice>
    <mc:Fallback>
      <p:transition spd="slow" advTm="1175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AA5BD37-EFC6-4875-AD96-145E5ECA324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52400"/>
            <a:ext cx="12192000" cy="65532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2968F06F-E43E-4492-833A-99DD709C7FED}"/>
              </a:ext>
            </a:extLst>
          </p:cNvPr>
          <p:cNvSpPr/>
          <p:nvPr/>
        </p:nvSpPr>
        <p:spPr>
          <a:xfrm>
            <a:off x="1623060" y="3300152"/>
            <a:ext cx="1984663" cy="274321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G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78C9925-7A46-43B1-999E-BDB282B83631}"/>
              </a:ext>
            </a:extLst>
          </p:cNvPr>
          <p:cNvSpPr txBox="1"/>
          <p:nvPr/>
        </p:nvSpPr>
        <p:spPr>
          <a:xfrm>
            <a:off x="5347841" y="1997128"/>
            <a:ext cx="5259199" cy="369332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FF0000"/>
                </a:solidFill>
                <a:latin typeface="Georgia" panose="02040502050405020303" pitchFamily="18" charset="0"/>
              </a:rPr>
              <a:t>After receiving the auto-email notification,</a:t>
            </a:r>
            <a:endParaRPr lang="en-UG" b="1" dirty="0">
              <a:solidFill>
                <a:srgbClr val="FF0000"/>
              </a:solidFill>
              <a:latin typeface="Georgia" panose="02040502050405020303" pitchFamily="18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6EB44AC-5283-4685-9213-5AF1B3788BA5}"/>
              </a:ext>
            </a:extLst>
          </p:cNvPr>
          <p:cNvSpPr/>
          <p:nvPr/>
        </p:nvSpPr>
        <p:spPr>
          <a:xfrm>
            <a:off x="8263890" y="4951141"/>
            <a:ext cx="2219093" cy="121529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G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122CBF3-2D31-483D-811D-D0C737B979B1}"/>
              </a:ext>
            </a:extLst>
          </p:cNvPr>
          <p:cNvSpPr txBox="1"/>
          <p:nvPr/>
        </p:nvSpPr>
        <p:spPr>
          <a:xfrm>
            <a:off x="5327711" y="2558254"/>
            <a:ext cx="6069330" cy="923330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b="1" dirty="0">
                <a:latin typeface="Georgia" panose="02040502050405020303" pitchFamily="18" charset="0"/>
              </a:rPr>
              <a:t>Login</a:t>
            </a:r>
            <a:r>
              <a:rPr lang="en-US" b="1" dirty="0">
                <a:solidFill>
                  <a:srgbClr val="FF0000"/>
                </a:solidFill>
                <a:latin typeface="Georgia" panose="02040502050405020303" pitchFamily="18" charset="0"/>
              </a:rPr>
              <a:t> and click the </a:t>
            </a:r>
            <a:r>
              <a:rPr lang="en-US" b="1" dirty="0">
                <a:latin typeface="Georgia" panose="02040502050405020303" pitchFamily="18" charset="0"/>
              </a:rPr>
              <a:t>submissions</a:t>
            </a:r>
            <a:r>
              <a:rPr lang="en-US" b="1" dirty="0">
                <a:solidFill>
                  <a:srgbClr val="FF0000"/>
                </a:solidFill>
                <a:latin typeface="Georgia" panose="02040502050405020303" pitchFamily="18" charset="0"/>
              </a:rPr>
              <a:t> link to check the status of your submission, which should appear under </a:t>
            </a:r>
            <a:r>
              <a:rPr lang="en-US" b="1" dirty="0">
                <a:latin typeface="Georgia" panose="02040502050405020303" pitchFamily="18" charset="0"/>
              </a:rPr>
              <a:t>Archived Submissions</a:t>
            </a:r>
            <a:r>
              <a:rPr lang="en-US" b="1" dirty="0">
                <a:solidFill>
                  <a:srgbClr val="FF0000"/>
                </a:solidFill>
                <a:latin typeface="Georgia" panose="02040502050405020303" pitchFamily="18" charset="0"/>
              </a:rPr>
              <a:t>.</a:t>
            </a:r>
            <a:endParaRPr lang="en-UG" b="1" dirty="0">
              <a:solidFill>
                <a:srgbClr val="FF0000"/>
              </a:solidFill>
              <a:latin typeface="Georgia" panose="02040502050405020303" pitchFamily="18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9E9BEE8-3F84-4368-9EF1-33A80D396BCC}"/>
              </a:ext>
            </a:extLst>
          </p:cNvPr>
          <p:cNvSpPr/>
          <p:nvPr/>
        </p:nvSpPr>
        <p:spPr>
          <a:xfrm>
            <a:off x="9258300" y="691561"/>
            <a:ext cx="1239923" cy="417149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G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777007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519"/>
    </mc:Choice>
    <mc:Fallback>
      <p:transition spd="slow" advTm="1551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E2C0FF-AE98-4653-9D7E-33D5413188A1}"/>
              </a:ext>
            </a:extLst>
          </p:cNvPr>
          <p:cNvSpPr txBox="1">
            <a:spLocks/>
          </p:cNvSpPr>
          <p:nvPr/>
        </p:nvSpPr>
        <p:spPr>
          <a:xfrm>
            <a:off x="0" y="1259456"/>
            <a:ext cx="12191999" cy="4313208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Georgia" panose="02040502050405020303" pitchFamily="18" charset="0"/>
                <a:ea typeface="+mj-ea"/>
                <a:cs typeface="+mj-cs"/>
              </a:defRPr>
            </a:lvl1pPr>
          </a:lstStyle>
          <a:p>
            <a:pPr algn="ctr"/>
            <a:r>
              <a:rPr lang="en-US" sz="4900" b="1" dirty="0"/>
              <a:t>Contact Information:</a:t>
            </a:r>
          </a:p>
          <a:p>
            <a:pPr algn="ctr"/>
            <a:endParaRPr lang="en-US" sz="4900" b="1" dirty="0">
              <a:solidFill>
                <a:srgbClr val="FF0000"/>
              </a:solidFill>
            </a:endParaRPr>
          </a:p>
          <a:p>
            <a:pPr algn="ctr"/>
            <a:r>
              <a:rPr lang="en-US" sz="4900" b="1" dirty="0" err="1">
                <a:solidFill>
                  <a:srgbClr val="FF0000"/>
                </a:solidFill>
              </a:rPr>
              <a:t>Digitisation</a:t>
            </a:r>
            <a:r>
              <a:rPr lang="en-US" sz="4900" b="1" dirty="0">
                <a:solidFill>
                  <a:srgbClr val="FF0000"/>
                </a:solidFill>
              </a:rPr>
              <a:t> Section,</a:t>
            </a:r>
          </a:p>
          <a:p>
            <a:pPr algn="ctr"/>
            <a:r>
              <a:rPr lang="en-US" sz="4900" b="1" dirty="0">
                <a:solidFill>
                  <a:srgbClr val="FF0000"/>
                </a:solidFill>
              </a:rPr>
              <a:t>3</a:t>
            </a:r>
            <a:r>
              <a:rPr lang="en-US" sz="4900" b="1" baseline="30000" dirty="0">
                <a:solidFill>
                  <a:srgbClr val="FF0000"/>
                </a:solidFill>
              </a:rPr>
              <a:t>rd</a:t>
            </a:r>
            <a:r>
              <a:rPr lang="en-US" sz="4900" b="1" dirty="0">
                <a:solidFill>
                  <a:srgbClr val="FF0000"/>
                </a:solidFill>
              </a:rPr>
              <a:t> Floor, New Library Extension,</a:t>
            </a:r>
          </a:p>
          <a:p>
            <a:pPr algn="ctr"/>
            <a:r>
              <a:rPr lang="en-US" sz="4900" b="1" dirty="0">
                <a:solidFill>
                  <a:srgbClr val="FF0000"/>
                </a:solidFill>
              </a:rPr>
              <a:t>Makerere University Main Library,</a:t>
            </a:r>
          </a:p>
          <a:p>
            <a:pPr algn="ctr"/>
            <a:r>
              <a:rPr lang="en-US" sz="4900" b="1" dirty="0">
                <a:solidFill>
                  <a:srgbClr val="FF0000"/>
                </a:solidFill>
              </a:rPr>
              <a:t>Email: makir.mulib@mak.ac.ug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E19A835-7363-418A-BB2E-3BAA7F84127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199249"/>
            <a:ext cx="12191999" cy="6477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2D3BC9E-2760-40D8-BDAD-31C4345E36A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095"/>
            <a:ext cx="12191999" cy="103822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351388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535"/>
    </mc:Choice>
    <mc:Fallback>
      <p:transition spd="slow" advTm="353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1.9|7.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2.2|3.8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|3.7|3.6|3.8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5.9|2.3|2.8|2.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|3.3|3.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3.7|4.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|4|10.8|11.8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|13.6|6.7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4.5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3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|3.4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3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212</TotalTime>
  <Words>827</Words>
  <Application>Microsoft Office PowerPoint</Application>
  <PresentationFormat>Widescreen</PresentationFormat>
  <Paragraphs>60</Paragraphs>
  <Slides>21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5" baseType="lpstr">
      <vt:lpstr>Arial</vt:lpstr>
      <vt:lpstr>Calibri</vt:lpstr>
      <vt:lpstr>Georgia</vt:lpstr>
      <vt:lpstr>Office Theme</vt:lpstr>
      <vt:lpstr>Guidelines for Uploading Theses, Dissertations and/or Project Reports in the Postgraduate Repository (Mak IR)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user</cp:lastModifiedBy>
  <cp:revision>13</cp:revision>
  <dcterms:created xsi:type="dcterms:W3CDTF">2021-10-14T12:34:01Z</dcterms:created>
  <dcterms:modified xsi:type="dcterms:W3CDTF">2021-10-18T08:39:32Z</dcterms:modified>
</cp:coreProperties>
</file>